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684" r:id="rId3"/>
    <p:sldMasterId id="2147483709" r:id="rId4"/>
  </p:sldMasterIdLst>
  <p:notesMasterIdLst>
    <p:notesMasterId r:id="rId18"/>
  </p:notesMasterIdLst>
  <p:sldIdLst>
    <p:sldId id="264" r:id="rId5"/>
    <p:sldId id="367" r:id="rId6"/>
    <p:sldId id="369" r:id="rId7"/>
    <p:sldId id="368" r:id="rId8"/>
    <p:sldId id="257" r:id="rId9"/>
    <p:sldId id="273" r:id="rId10"/>
    <p:sldId id="276" r:id="rId11"/>
    <p:sldId id="278" r:id="rId12"/>
    <p:sldId id="292" r:id="rId13"/>
    <p:sldId id="361" r:id="rId14"/>
    <p:sldId id="365" r:id="rId15"/>
    <p:sldId id="275" r:id="rId16"/>
    <p:sldId id="269"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EE8"/>
    <a:srgbClr val="FFFFFF"/>
    <a:srgbClr val="1E36E6"/>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3333" autoAdjust="0"/>
  </p:normalViewPr>
  <p:slideViewPr>
    <p:cSldViewPr snapToGrid="0">
      <p:cViewPr varScale="1">
        <p:scale>
          <a:sx n="62" d="100"/>
          <a:sy n="62" d="100"/>
        </p:scale>
        <p:origin x="756" y="44"/>
      </p:cViewPr>
      <p:guideLst/>
    </p:cSldViewPr>
  </p:slideViewPr>
  <p:notesTextViewPr>
    <p:cViewPr>
      <p:scale>
        <a:sx n="1" d="1"/>
        <a:sy n="1" d="1"/>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F795C961-7D4D-4486-9438-663DECFA41EB}" type="datetimeFigureOut">
              <a:rPr lang="en-US" smtClean="0"/>
              <a:t>6/30/2021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2491E48-F6F6-44D4-AC6F-56A25BA7933F}" type="slidenum">
              <a:rPr lang="en-US" smtClean="0"/>
              <a:t>‹#›</a:t>
            </a:fld>
            <a:endParaRPr lang="en-US"/>
          </a:p>
        </p:txBody>
      </p:sp>
    </p:spTree>
    <p:extLst>
      <p:ext uri="{BB962C8B-B14F-4D97-AF65-F5344CB8AC3E}">
        <p14:creationId xmlns:p14="http://schemas.microsoft.com/office/powerpoint/2010/main" val="68518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Meyer Scholar Program was initiated at NPS in 2019. </a:t>
            </a:r>
          </a:p>
          <a:p>
            <a:r>
              <a:rPr lang="en-US" dirty="0"/>
              <a:t>It’s named for the Father of AEGIS, Rear Admiral Wayne E. Meyer. </a:t>
            </a:r>
          </a:p>
          <a:p>
            <a:r>
              <a:rPr lang="en-US" dirty="0"/>
              <a:t>Admiral Meyer was a distinguished graduate of the Naval Postgraduate School and instrumental in developing the world’s longest and most successful warship construction program. Today there are over 100 AEGIS ships in the service of the U.S. and other foreign navies. </a:t>
            </a:r>
          </a:p>
          <a:p>
            <a:r>
              <a:rPr lang="en-US" dirty="0"/>
              <a:t>The Meyer Scholar program is all about developing officers like Admiral Meyer who started here at NPS.  </a:t>
            </a:r>
          </a:p>
        </p:txBody>
      </p:sp>
      <p:sp>
        <p:nvSpPr>
          <p:cNvPr id="4" name="Slide Number Placeholder 3"/>
          <p:cNvSpPr>
            <a:spLocks noGrp="1"/>
          </p:cNvSpPr>
          <p:nvPr>
            <p:ph type="sldNum" sz="quarter" idx="5"/>
          </p:nvPr>
        </p:nvSpPr>
        <p:spPr/>
        <p:txBody>
          <a:bodyPr/>
          <a:lstStyle/>
          <a:p>
            <a:fld id="{F2491E48-F6F6-44D4-AC6F-56A25BA7933F}" type="slidenum">
              <a:rPr lang="en-US" smtClean="0"/>
              <a:t>1</a:t>
            </a:fld>
            <a:endParaRPr lang="en-US"/>
          </a:p>
        </p:txBody>
      </p:sp>
    </p:spTree>
    <p:extLst>
      <p:ext uri="{BB962C8B-B14F-4D97-AF65-F5344CB8AC3E}">
        <p14:creationId xmlns:p14="http://schemas.microsoft.com/office/powerpoint/2010/main" val="72445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first question might be why was the Meyer Scholar program established. There are two main reasons . </a:t>
            </a:r>
          </a:p>
          <a:p>
            <a:endParaRPr lang="en-US" dirty="0"/>
          </a:p>
          <a:p>
            <a:r>
              <a:rPr lang="en-US" dirty="0"/>
              <a:t>The first is that the proliferation of advanced technology to adversaries and their exploitation of that technology has resulted in air and missile threats making it   challenging to achieve the air superiority necessary to enable the Fleet to accomplish its assigned missions. Countering advanced air and missile threats requires extraordinarily sophisticated IAMD capabilities. Naval officers expert in the development and employment of these capabilities are urgently required. </a:t>
            </a:r>
          </a:p>
          <a:p>
            <a:endParaRPr lang="en-US" dirty="0"/>
          </a:p>
          <a:p>
            <a:r>
              <a:rPr lang="en-US" dirty="0"/>
              <a:t>Unfortunately, there are very few officers with this expertise at the graduate level. It takes significant education and experience over many years to develop the right balance of technical and operational expertise.  Getting the right education early on enables officers to contribute to the solutions of these very difficult operational and technical problems. </a:t>
            </a:r>
          </a:p>
          <a:p>
            <a:endParaRPr lang="en-US" dirty="0"/>
          </a:p>
          <a:p>
            <a:r>
              <a:rPr lang="en-US" dirty="0"/>
              <a:t>You can help us and we can help you be a better TAO, Combat Systems Officer, Commanding Officer, Resource Officer and Branch Head  when it comes to IAMD specifically and combat systems in general.  </a:t>
            </a:r>
          </a:p>
          <a:p>
            <a:endParaRPr lang="en-US" dirty="0"/>
          </a:p>
          <a:p>
            <a:r>
              <a:rPr lang="en-US" dirty="0"/>
              <a:t>Just as you would want to have the best heart surgeon possible operating on your loved one, we want the most highly qualified officers developing and employing the sophisticated IAMD systems necessary to protect our ships and their Sailors. </a:t>
            </a:r>
          </a:p>
        </p:txBody>
      </p:sp>
      <p:sp>
        <p:nvSpPr>
          <p:cNvPr id="4" name="Slide Number Placeholder 3"/>
          <p:cNvSpPr>
            <a:spLocks noGrp="1"/>
          </p:cNvSpPr>
          <p:nvPr>
            <p:ph type="sldNum" sz="quarter" idx="5"/>
          </p:nvPr>
        </p:nvSpPr>
        <p:spPr/>
        <p:txBody>
          <a:bodyPr/>
          <a:lstStyle/>
          <a:p>
            <a:fld id="{F2491E48-F6F6-44D4-AC6F-56A25BA7933F}" type="slidenum">
              <a:rPr lang="en-US" smtClean="0"/>
              <a:t>5</a:t>
            </a:fld>
            <a:endParaRPr lang="en-US"/>
          </a:p>
        </p:txBody>
      </p:sp>
    </p:spTree>
    <p:extLst>
      <p:ext uri="{BB962C8B-B14F-4D97-AF65-F5344CB8AC3E}">
        <p14:creationId xmlns:p14="http://schemas.microsoft.com/office/powerpoint/2010/main" val="360887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91E48-F6F6-44D4-AC6F-56A25BA7933F}" type="slidenum">
              <a:rPr lang="en-US" smtClean="0"/>
              <a:t>6</a:t>
            </a:fld>
            <a:endParaRPr lang="en-US"/>
          </a:p>
        </p:txBody>
      </p:sp>
    </p:spTree>
    <p:extLst>
      <p:ext uri="{BB962C8B-B14F-4D97-AF65-F5344CB8AC3E}">
        <p14:creationId xmlns:p14="http://schemas.microsoft.com/office/powerpoint/2010/main" val="389746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EDO  = 5 SWO = 11 USMC – 4 METOC – 1 </a:t>
            </a:r>
          </a:p>
        </p:txBody>
      </p:sp>
      <p:sp>
        <p:nvSpPr>
          <p:cNvPr id="4" name="Slide Number Placeholder 3"/>
          <p:cNvSpPr>
            <a:spLocks noGrp="1"/>
          </p:cNvSpPr>
          <p:nvPr>
            <p:ph type="sldNum" sz="quarter" idx="5"/>
          </p:nvPr>
        </p:nvSpPr>
        <p:spPr/>
        <p:txBody>
          <a:bodyPr/>
          <a:lstStyle/>
          <a:p>
            <a:fld id="{F2491E48-F6F6-44D4-AC6F-56A25BA7933F}" type="slidenum">
              <a:rPr lang="en-US" smtClean="0"/>
              <a:t>12</a:t>
            </a:fld>
            <a:endParaRPr lang="en-US"/>
          </a:p>
        </p:txBody>
      </p:sp>
    </p:spTree>
    <p:extLst>
      <p:ext uri="{BB962C8B-B14F-4D97-AF65-F5344CB8AC3E}">
        <p14:creationId xmlns:p14="http://schemas.microsoft.com/office/powerpoint/2010/main" val="125796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Navy needs many more officers with a high level of technical and operational expertise in IAMD and Combat Systems because new sophisticated threats require the development  and employment of advanced combat systems capabilities by exceptionally well qualified officers. </a:t>
            </a:r>
          </a:p>
          <a:p>
            <a:endParaRPr lang="en-US" dirty="0"/>
          </a:p>
          <a:p>
            <a:r>
              <a:rPr lang="en-US" dirty="0"/>
              <a:t>You can follow in the footsteps of officers like Admiral Meyer and his modern day successors like VADMs Jon Hill, Director of the Missile Defense Agency and John Nowell, Chief of Naval Personnel, RADM Doug Small, PEO Integrated Warfare Systems and RDML Tom Druggan, Program Executive, AEGIS BMD.   They all started their journeys here at NPS. </a:t>
            </a:r>
          </a:p>
          <a:p>
            <a:endParaRPr lang="en-US" dirty="0"/>
          </a:p>
          <a:p>
            <a:r>
              <a:rPr lang="en-US" dirty="0"/>
              <a:t>If you’re interested in being a Meyer Scholar and getting started on a path to success, please let us know.      </a:t>
            </a:r>
          </a:p>
        </p:txBody>
      </p:sp>
      <p:sp>
        <p:nvSpPr>
          <p:cNvPr id="4" name="Slide Number Placeholder 3"/>
          <p:cNvSpPr>
            <a:spLocks noGrp="1"/>
          </p:cNvSpPr>
          <p:nvPr>
            <p:ph type="sldNum" sz="quarter" idx="5"/>
          </p:nvPr>
        </p:nvSpPr>
        <p:spPr/>
        <p:txBody>
          <a:bodyPr/>
          <a:lstStyle/>
          <a:p>
            <a:fld id="{F2491E48-F6F6-44D4-AC6F-56A25BA7933F}" type="slidenum">
              <a:rPr lang="en-US" smtClean="0"/>
              <a:t>13</a:t>
            </a:fld>
            <a:endParaRPr lang="en-US"/>
          </a:p>
        </p:txBody>
      </p:sp>
    </p:spTree>
    <p:extLst>
      <p:ext uri="{BB962C8B-B14F-4D97-AF65-F5344CB8AC3E}">
        <p14:creationId xmlns:p14="http://schemas.microsoft.com/office/powerpoint/2010/main" val="382166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06FEBA-EA27-4A51-A770-494CACF00182}" type="datetime1">
              <a:rPr lang="en-US" smtClean="0"/>
              <a:t>6/30/2021</a:t>
            </a:fld>
            <a:endParaRPr lang="en-US"/>
          </a:p>
        </p:txBody>
      </p:sp>
      <p:sp>
        <p:nvSpPr>
          <p:cNvPr id="5" name="Footer Placeholder 4"/>
          <p:cNvSpPr>
            <a:spLocks noGrp="1"/>
          </p:cNvSpPr>
          <p:nvPr>
            <p:ph type="ftr" sz="quarter" idx="11"/>
          </p:nvPr>
        </p:nvSpPr>
        <p:spPr/>
        <p:txBody>
          <a:bodyPr/>
          <a:lstStyle/>
          <a:p>
            <a:r>
              <a:rPr lang="en-US"/>
              <a:t>DRAFT WORKING PAPERS </a:t>
            </a:r>
          </a:p>
        </p:txBody>
      </p:sp>
      <p:sp>
        <p:nvSpPr>
          <p:cNvPr id="6" name="Slide Number Placeholder 5"/>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27272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58720-3F8A-4BA5-98C3-ED5C937BB991}" type="datetime1">
              <a:rPr lang="en-US" smtClean="0"/>
              <a:t>6/30/2021</a:t>
            </a:fld>
            <a:endParaRPr lang="en-US"/>
          </a:p>
        </p:txBody>
      </p:sp>
      <p:sp>
        <p:nvSpPr>
          <p:cNvPr id="5" name="Footer Placeholder 4"/>
          <p:cNvSpPr>
            <a:spLocks noGrp="1"/>
          </p:cNvSpPr>
          <p:nvPr>
            <p:ph type="ftr" sz="quarter" idx="11"/>
          </p:nvPr>
        </p:nvSpPr>
        <p:spPr/>
        <p:txBody>
          <a:bodyPr/>
          <a:lstStyle/>
          <a:p>
            <a:r>
              <a:rPr lang="en-US"/>
              <a:t>DRAFT WORKING PAPERS </a:t>
            </a:r>
          </a:p>
        </p:txBody>
      </p:sp>
      <p:sp>
        <p:nvSpPr>
          <p:cNvPr id="6" name="Slide Number Placeholder 5"/>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318536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09414-3665-4428-9995-C72AE5A66A16}" type="datetime1">
              <a:rPr lang="en-US" smtClean="0"/>
              <a:t>6/30/2021</a:t>
            </a:fld>
            <a:endParaRPr lang="en-US"/>
          </a:p>
        </p:txBody>
      </p:sp>
      <p:sp>
        <p:nvSpPr>
          <p:cNvPr id="5" name="Footer Placeholder 4"/>
          <p:cNvSpPr>
            <a:spLocks noGrp="1"/>
          </p:cNvSpPr>
          <p:nvPr>
            <p:ph type="ftr" sz="quarter" idx="11"/>
          </p:nvPr>
        </p:nvSpPr>
        <p:spPr/>
        <p:txBody>
          <a:bodyPr/>
          <a:lstStyle/>
          <a:p>
            <a:r>
              <a:rPr lang="en-US"/>
              <a:t>DRAFT WORKING PAPERS </a:t>
            </a:r>
          </a:p>
        </p:txBody>
      </p:sp>
      <p:sp>
        <p:nvSpPr>
          <p:cNvPr id="6" name="Slide Number Placeholder 5"/>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160631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0" y="492121"/>
            <a:ext cx="12192000" cy="608806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enci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54" y="268046"/>
            <a:ext cx="5346700" cy="162763"/>
          </a:xfrm>
          <a:prstGeom prst="rect">
            <a:avLst/>
          </a:prstGeom>
        </p:spPr>
      </p:pic>
      <p:sp>
        <p:nvSpPr>
          <p:cNvPr id="4" name="Title Placeholder 1"/>
          <p:cNvSpPr>
            <a:spLocks noGrp="1"/>
          </p:cNvSpPr>
          <p:nvPr>
            <p:ph type="title"/>
          </p:nvPr>
        </p:nvSpPr>
        <p:spPr>
          <a:xfrm>
            <a:off x="700618" y="1076327"/>
            <a:ext cx="8104717" cy="1344613"/>
          </a:xfrm>
          <a:prstGeom prst="rect">
            <a:avLst/>
          </a:prstGeom>
        </p:spPr>
        <p:txBody>
          <a:bodyPr vert="horz" lIns="91440" tIns="45720" rIns="91440" bIns="45720" rtlCol="0" anchor="ctr">
            <a:normAutofit/>
          </a:bodyPr>
          <a:lstStyle>
            <a:lvl1pPr algn="l">
              <a:lnSpc>
                <a:spcPct val="80000"/>
              </a:lnSpc>
              <a:defRPr b="0" i="0" kern="1100" spc="0">
                <a:solidFill>
                  <a:srgbClr val="364A7A"/>
                </a:solidFill>
                <a:latin typeface="Minion Pro"/>
                <a:cs typeface="Minion Pro"/>
              </a:defRPr>
            </a:lvl1pPr>
          </a:lstStyle>
          <a:p>
            <a:r>
              <a:rPr lang="en-US"/>
              <a:t>Click to edit Master title style</a:t>
            </a:r>
            <a:endParaRPr lang="en-US" dirty="0"/>
          </a:p>
        </p:txBody>
      </p:sp>
      <p:sp>
        <p:nvSpPr>
          <p:cNvPr id="7" name="Text Placeholder 6"/>
          <p:cNvSpPr>
            <a:spLocks noGrp="1"/>
          </p:cNvSpPr>
          <p:nvPr>
            <p:ph type="body" sz="quarter" idx="10"/>
          </p:nvPr>
        </p:nvSpPr>
        <p:spPr>
          <a:xfrm>
            <a:off x="758614" y="2908301"/>
            <a:ext cx="8046721" cy="3503613"/>
          </a:xfrm>
          <a:prstGeom prst="rect">
            <a:avLst/>
          </a:prstGeom>
        </p:spPr>
        <p:txBody>
          <a:bodyPr>
            <a:normAutofit/>
          </a:bodyPr>
          <a:lstStyle>
            <a:lvl1pPr marL="342900" indent="-342900">
              <a:buFont typeface="Wingdings" charset="2"/>
              <a:buChar char="§"/>
              <a:defRPr sz="2400" baseline="0">
                <a:solidFill>
                  <a:srgbClr val="364A7A"/>
                </a:solidFill>
                <a:latin typeface="Minion Pro"/>
                <a:cs typeface="Minion Pro"/>
              </a:defRPr>
            </a:lvl1pPr>
            <a:lvl2pPr marL="742950" indent="-285750">
              <a:buFont typeface="Wingdings" charset="2"/>
              <a:buChar char="§"/>
              <a:defRPr sz="2400" baseline="0">
                <a:solidFill>
                  <a:srgbClr val="364A7A"/>
                </a:solidFill>
                <a:latin typeface="Minion Pro"/>
                <a:cs typeface="Minion Pro"/>
              </a:defRPr>
            </a:lvl2pPr>
            <a:lvl3pPr marL="1143000" indent="-228600">
              <a:buFont typeface="Wingdings" charset="2"/>
              <a:buChar char="§"/>
              <a:defRPr sz="2400" baseline="0">
                <a:solidFill>
                  <a:srgbClr val="364A7A"/>
                </a:solidFill>
                <a:latin typeface="Minion Pro"/>
                <a:cs typeface="Minion Pro"/>
              </a:defRPr>
            </a:lvl3pPr>
            <a:lvl4pPr marL="1600200" indent="-228600">
              <a:buFont typeface="Wingdings" charset="2"/>
              <a:buChar char="§"/>
              <a:defRPr sz="2400" baseline="0">
                <a:solidFill>
                  <a:srgbClr val="364A7A"/>
                </a:solidFill>
                <a:latin typeface="Minion Pro"/>
                <a:cs typeface="Minion Pro"/>
              </a:defRPr>
            </a:lvl4pPr>
            <a:lvl5pPr marL="2057400" indent="-228600">
              <a:buFont typeface="Wingdings" charset="2"/>
              <a:buChar char="§"/>
              <a:defRPr sz="2400" baseline="0">
                <a:solidFill>
                  <a:srgbClr val="364A7A"/>
                </a:solidFill>
                <a:latin typeface="Minion Pro"/>
                <a:cs typeface="Minion P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9338733" y="1047750"/>
            <a:ext cx="2243667" cy="52149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chemeClr val="tx1"/>
              </a:solidFill>
            </a:endParaRPr>
          </a:p>
        </p:txBody>
      </p:sp>
    </p:spTree>
    <p:extLst>
      <p:ext uri="{BB962C8B-B14F-4D97-AF65-F5344CB8AC3E}">
        <p14:creationId xmlns:p14="http://schemas.microsoft.com/office/powerpoint/2010/main" val="30301017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7A4E-FD82-41C4-9114-D842BDB29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17497-AB80-44C9-8775-80E343818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6F10B-1928-4659-9997-FC4B20021E5B}"/>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5" name="Footer Placeholder 4">
            <a:extLst>
              <a:ext uri="{FF2B5EF4-FFF2-40B4-BE49-F238E27FC236}">
                <a16:creationId xmlns:a16="http://schemas.microsoft.com/office/drawing/2014/main" id="{83E235D3-4D73-4A69-A7A1-6755B2AE8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A27A2-2440-47D7-BE61-35EB42C4FC4A}"/>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32192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234D-1560-48D3-94D4-832253C31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113F8-7D91-49A9-BD19-321A28223A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8A490-6709-4AF3-A3AD-A0006237D48A}"/>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5" name="Footer Placeholder 4">
            <a:extLst>
              <a:ext uri="{FF2B5EF4-FFF2-40B4-BE49-F238E27FC236}">
                <a16:creationId xmlns:a16="http://schemas.microsoft.com/office/drawing/2014/main" id="{CB290247-2BE1-46C3-ADBA-A42066984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B58C4-CA49-4FEF-9D5C-6ED4FC111A43}"/>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191534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4D98-8583-4590-94D6-57DD449A4E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15DDF-90D3-4491-BA7A-9E3609C1B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F0B24B-EE6F-4CF3-B954-B1B9BEA926CF}"/>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5" name="Footer Placeholder 4">
            <a:extLst>
              <a:ext uri="{FF2B5EF4-FFF2-40B4-BE49-F238E27FC236}">
                <a16:creationId xmlns:a16="http://schemas.microsoft.com/office/drawing/2014/main" id="{750D9358-67F7-4389-A94C-80063623D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4630C-529B-4AB6-A15A-534E85F954A5}"/>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414756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A857-7F53-421A-93C1-E5EF7BCCC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54F18-DFD5-4381-82FC-D0C7121478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035F24-2EEE-404D-8A9B-69F2EE5C1F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EED216-1D32-4073-ACD6-CD3471D450F0}"/>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6" name="Footer Placeholder 5">
            <a:extLst>
              <a:ext uri="{FF2B5EF4-FFF2-40B4-BE49-F238E27FC236}">
                <a16:creationId xmlns:a16="http://schemas.microsoft.com/office/drawing/2014/main" id="{20FB6EB4-A8FE-486E-AAEA-792373A90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0450C-4812-45B6-9A73-50BE429AF4CB}"/>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1143019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C6D2-0450-4681-967F-50E84270D7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0F0803-F442-42BB-9A46-8800FFA85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B6917F-09EA-4573-B924-6C7CEDAF46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C8434-3219-4BAE-BED8-7EFE5EE1A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54410B-9A9C-4A37-869C-A25D27EED0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8EAB68-A91A-4F0C-B9C3-0BFA94A9EFDB}"/>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8" name="Footer Placeholder 7">
            <a:extLst>
              <a:ext uri="{FF2B5EF4-FFF2-40B4-BE49-F238E27FC236}">
                <a16:creationId xmlns:a16="http://schemas.microsoft.com/office/drawing/2014/main" id="{71A55973-8888-4F95-8D43-858A0F073F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5711D-0446-4386-8187-E91651C4EFCB}"/>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303395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ADEA-B8F3-4994-AFB5-E099E74D5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F621B6-0883-40A4-93D0-D9B1F5F883C9}"/>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4" name="Footer Placeholder 3">
            <a:extLst>
              <a:ext uri="{FF2B5EF4-FFF2-40B4-BE49-F238E27FC236}">
                <a16:creationId xmlns:a16="http://schemas.microsoft.com/office/drawing/2014/main" id="{07557DC3-21B4-4F2C-AF22-41362B8DE8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596E5-8C2B-46E9-8B28-E6A1D12F04FC}"/>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88211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BF6D5-C05E-4878-87D7-5520FBD797AA}"/>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3" name="Footer Placeholder 2">
            <a:extLst>
              <a:ext uri="{FF2B5EF4-FFF2-40B4-BE49-F238E27FC236}">
                <a16:creationId xmlns:a16="http://schemas.microsoft.com/office/drawing/2014/main" id="{D541A3D4-1659-4F50-8977-43A120CA9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6958C6-9028-41A7-A27B-332F6E75CB5F}"/>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188696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A997C-C87A-489C-B474-24B05D8B3656}" type="datetime1">
              <a:rPr lang="en-US" smtClean="0"/>
              <a:t>6/30/2021</a:t>
            </a:fld>
            <a:endParaRPr lang="en-US"/>
          </a:p>
        </p:txBody>
      </p:sp>
      <p:sp>
        <p:nvSpPr>
          <p:cNvPr id="5" name="Footer Placeholder 4"/>
          <p:cNvSpPr>
            <a:spLocks noGrp="1"/>
          </p:cNvSpPr>
          <p:nvPr>
            <p:ph type="ftr" sz="quarter" idx="11"/>
          </p:nvPr>
        </p:nvSpPr>
        <p:spPr/>
        <p:txBody>
          <a:bodyPr/>
          <a:lstStyle>
            <a:lvl1pPr>
              <a:defRPr sz="1800" b="1">
                <a:solidFill>
                  <a:srgbClr val="00B050"/>
                </a:solidFill>
              </a:defRPr>
            </a:lvl1pPr>
          </a:lstStyle>
          <a:p>
            <a:endParaRPr lang="en-US" dirty="0"/>
          </a:p>
        </p:txBody>
      </p:sp>
      <p:sp>
        <p:nvSpPr>
          <p:cNvPr id="6" name="Slide Number Placeholder 5"/>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140622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384E-EAFD-4066-BC5D-3200E35CA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573324-6F01-46A2-B04B-85ECA85C9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678A88-B058-40F4-BF96-D089F8C8B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E7F291-B947-40D5-9B7B-7993302829FB}"/>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6" name="Footer Placeholder 5">
            <a:extLst>
              <a:ext uri="{FF2B5EF4-FFF2-40B4-BE49-F238E27FC236}">
                <a16:creationId xmlns:a16="http://schemas.microsoft.com/office/drawing/2014/main" id="{59E9B3F5-A92E-4F2B-A90D-82AE1AEED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211AD-B83B-408B-AC89-AAE5BAD1BF83}"/>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45264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148B-A0C3-4274-A3C7-775ED3AC4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F67819-1D2A-4FE9-BB2B-1546B63CB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528AF5-26AE-4AEB-B42E-A44C2FC9A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15774C-7B64-40D3-BB64-693C396DB954}"/>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6" name="Footer Placeholder 5">
            <a:extLst>
              <a:ext uri="{FF2B5EF4-FFF2-40B4-BE49-F238E27FC236}">
                <a16:creationId xmlns:a16="http://schemas.microsoft.com/office/drawing/2014/main" id="{AC087B92-6F7B-4364-B6F7-B437F0F72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A23DA-2555-4C4D-A845-938B38F72755}"/>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147217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3F0D-AD3E-4A44-BF24-1720D4894F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84DA5-B330-4000-84C9-F639C6984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2F08D-48BF-4820-8985-7B5F18393675}"/>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5" name="Footer Placeholder 4">
            <a:extLst>
              <a:ext uri="{FF2B5EF4-FFF2-40B4-BE49-F238E27FC236}">
                <a16:creationId xmlns:a16="http://schemas.microsoft.com/office/drawing/2014/main" id="{C0569FAF-BAC0-4E90-BEAB-B2F8D7E29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02DFA-9314-42AF-AB42-CA0664A4D3B9}"/>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352096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D06FB-888D-4AE3-9431-BDD2F6DCA3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BE8D6E-3910-48BB-8B4F-361140EF53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1DD65-49A4-411B-B381-94587E9B3056}"/>
              </a:ext>
            </a:extLst>
          </p:cNvPr>
          <p:cNvSpPr>
            <a:spLocks noGrp="1"/>
          </p:cNvSpPr>
          <p:nvPr>
            <p:ph type="dt" sz="half" idx="10"/>
          </p:nvPr>
        </p:nvSpPr>
        <p:spPr/>
        <p:txBody>
          <a:bodyPr/>
          <a:lstStyle/>
          <a:p>
            <a:fld id="{6E890CE4-3CB1-455C-BD3B-920AF3DF5CA3}" type="datetimeFigureOut">
              <a:rPr lang="en-US" smtClean="0"/>
              <a:t>6/30/2021</a:t>
            </a:fld>
            <a:endParaRPr lang="en-US"/>
          </a:p>
        </p:txBody>
      </p:sp>
      <p:sp>
        <p:nvSpPr>
          <p:cNvPr id="5" name="Footer Placeholder 4">
            <a:extLst>
              <a:ext uri="{FF2B5EF4-FFF2-40B4-BE49-F238E27FC236}">
                <a16:creationId xmlns:a16="http://schemas.microsoft.com/office/drawing/2014/main" id="{1370F09A-7E75-49BE-B243-4A72420F7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9BD2E-5618-4BB5-A6F8-AEC56231A914}"/>
              </a:ext>
            </a:extLst>
          </p:cNvPr>
          <p:cNvSpPr>
            <a:spLocks noGrp="1"/>
          </p:cNvSpPr>
          <p:nvPr>
            <p:ph type="sldNum" sz="quarter" idx="12"/>
          </p:nvPr>
        </p:nvSpPr>
        <p:spPr/>
        <p:txBody>
          <a:bodyPr/>
          <a:lstStyle/>
          <a:p>
            <a:fld id="{12FE067E-CFDB-43D6-8E4A-121EE73DE9EF}" type="slidenum">
              <a:rPr lang="en-US" smtClean="0"/>
              <a:t>‹#›</a:t>
            </a:fld>
            <a:endParaRPr lang="en-US"/>
          </a:p>
        </p:txBody>
      </p:sp>
    </p:spTree>
    <p:extLst>
      <p:ext uri="{BB962C8B-B14F-4D97-AF65-F5344CB8AC3E}">
        <p14:creationId xmlns:p14="http://schemas.microsoft.com/office/powerpoint/2010/main" val="133475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91D-BEDA-4660-8C19-B2C73538E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F1DEC2-F18A-4AAD-847C-4C06D9104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3E6828-5DE5-4A9D-B0C7-537B91947005}"/>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5" name="Footer Placeholder 4">
            <a:extLst>
              <a:ext uri="{FF2B5EF4-FFF2-40B4-BE49-F238E27FC236}">
                <a16:creationId xmlns:a16="http://schemas.microsoft.com/office/drawing/2014/main" id="{F3CF99D0-31A0-4758-B97D-140E1A764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48930-026F-4BE9-A368-8304D265FEB6}"/>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315285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5430-4BAE-4952-9853-5791F4956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94140-4381-4F87-BC6B-F6BC1422FB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FF30C-2C51-43CA-821C-2032499F06CC}"/>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5" name="Footer Placeholder 4">
            <a:extLst>
              <a:ext uri="{FF2B5EF4-FFF2-40B4-BE49-F238E27FC236}">
                <a16:creationId xmlns:a16="http://schemas.microsoft.com/office/drawing/2014/main" id="{9ECB825B-860F-4093-8CE7-E70E4AB7B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0B4F0-60CF-44C9-BE46-7C6C499768A1}"/>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3043777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9A01-3C2A-4143-95BF-45A8DE2DA3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DF2778-6784-400E-BCAA-F23F19D7E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05B77D-E2D4-4E17-8CE8-2719D35CF6A9}"/>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5" name="Footer Placeholder 4">
            <a:extLst>
              <a:ext uri="{FF2B5EF4-FFF2-40B4-BE49-F238E27FC236}">
                <a16:creationId xmlns:a16="http://schemas.microsoft.com/office/drawing/2014/main" id="{3742883C-B049-470F-9FA6-0F064A536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6F1B9-92E2-47DA-909F-622324571F72}"/>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12308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18B1-8D0A-42D7-9311-940CB32E8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D924E-0068-42A6-B5D3-9BD290416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F49C1-B841-42C8-8242-2DC62EBD58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741233-D8D0-4827-9595-D3F0C8B2718C}"/>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6" name="Footer Placeholder 5">
            <a:extLst>
              <a:ext uri="{FF2B5EF4-FFF2-40B4-BE49-F238E27FC236}">
                <a16:creationId xmlns:a16="http://schemas.microsoft.com/office/drawing/2014/main" id="{251035C6-7CF3-465F-B088-7944A55FC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300AE-2B3C-46E5-9BC6-1201EA3BBD27}"/>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158333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CEE2-892E-4710-BE8A-2B8D69FA7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CAAAA-A990-4B6A-838A-F1381713B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7A061B-6628-4B84-8E80-8FC810E609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3200D-872A-4F11-88B4-0C62B21E1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BCAC7F-FB63-42E7-81DA-0079077B1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1EAF69-268B-4788-BE43-D8354128FB87}"/>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8" name="Footer Placeholder 7">
            <a:extLst>
              <a:ext uri="{FF2B5EF4-FFF2-40B4-BE49-F238E27FC236}">
                <a16:creationId xmlns:a16="http://schemas.microsoft.com/office/drawing/2014/main" id="{1A676227-1DDA-48B4-93BD-91D82C3702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14936A-BC7B-43E9-9DCA-44ABDC28D655}"/>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3335743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B190-378E-40BA-A67E-3A88C9A1F8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16DF2B-AB0E-4E7B-BF1B-B68039DBA121}"/>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4" name="Footer Placeholder 3">
            <a:extLst>
              <a:ext uri="{FF2B5EF4-FFF2-40B4-BE49-F238E27FC236}">
                <a16:creationId xmlns:a16="http://schemas.microsoft.com/office/drawing/2014/main" id="{6D828F74-2DC1-479B-918A-29E0446CFC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73FBF2-702B-4EEE-AF42-75C53B6BDF6E}"/>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416984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2FE73-5AAB-4AD9-9EE6-D0A8000C6749}" type="datetime1">
              <a:rPr lang="en-US" smtClean="0"/>
              <a:t>6/30/2021</a:t>
            </a:fld>
            <a:endParaRPr lang="en-US"/>
          </a:p>
        </p:txBody>
      </p:sp>
      <p:sp>
        <p:nvSpPr>
          <p:cNvPr id="5" name="Footer Placeholder 4"/>
          <p:cNvSpPr>
            <a:spLocks noGrp="1"/>
          </p:cNvSpPr>
          <p:nvPr>
            <p:ph type="ftr" sz="quarter" idx="11"/>
          </p:nvPr>
        </p:nvSpPr>
        <p:spPr/>
        <p:txBody>
          <a:bodyPr/>
          <a:lstStyle/>
          <a:p>
            <a:r>
              <a:rPr lang="en-US"/>
              <a:t>DRAFT WORKING PAPERS </a:t>
            </a:r>
          </a:p>
        </p:txBody>
      </p:sp>
      <p:sp>
        <p:nvSpPr>
          <p:cNvPr id="6" name="Slide Number Placeholder 5"/>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2331427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688F4-89ED-4F60-9AB9-30A44EC82F73}"/>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3" name="Footer Placeholder 2">
            <a:extLst>
              <a:ext uri="{FF2B5EF4-FFF2-40B4-BE49-F238E27FC236}">
                <a16:creationId xmlns:a16="http://schemas.microsoft.com/office/drawing/2014/main" id="{75C64481-F131-42C8-9DE3-FB84DE9207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95F87-5009-4A99-9CF9-36AEC42133D1}"/>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787406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E3A1-8E58-48AB-B7BD-4A0960A19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8B629A-2945-4413-BD42-B976495EE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EB542-CC9B-4B17-A564-E9BF5A81D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A818A9-6B3A-4708-9290-1382C2F494A0}"/>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6" name="Footer Placeholder 5">
            <a:extLst>
              <a:ext uri="{FF2B5EF4-FFF2-40B4-BE49-F238E27FC236}">
                <a16:creationId xmlns:a16="http://schemas.microsoft.com/office/drawing/2014/main" id="{F0907818-D491-45AE-B71C-4CC792C2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62E69-3C3F-45CF-9A27-D8944C92470D}"/>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3791158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B4CB-1A34-4918-90D1-BE4F16A9A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BC6C24-E99A-4C42-84BE-42AC82A47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12FA5D-3468-40A5-A352-89372B43D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28493-C4AE-415E-85B4-90A96248D09C}"/>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6" name="Footer Placeholder 5">
            <a:extLst>
              <a:ext uri="{FF2B5EF4-FFF2-40B4-BE49-F238E27FC236}">
                <a16:creationId xmlns:a16="http://schemas.microsoft.com/office/drawing/2014/main" id="{D843D78C-CF76-4AB3-A071-FA1EEDADC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744CA-21B7-4EFB-806B-599E5B10D8CA}"/>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947524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AD1D-F6A5-4495-8C6B-2985BBC94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85E077-C764-48C8-8044-C4B54BE48A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68377-670E-41DB-BF0F-473B6DE36983}"/>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5" name="Footer Placeholder 4">
            <a:extLst>
              <a:ext uri="{FF2B5EF4-FFF2-40B4-BE49-F238E27FC236}">
                <a16:creationId xmlns:a16="http://schemas.microsoft.com/office/drawing/2014/main" id="{8B823610-21D7-4049-B269-89273426C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F65DE-2F97-440A-8537-ED6C9E7C7F43}"/>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78190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467BC3-C265-48E3-8D6C-F77101014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172DC-2B13-41A6-963C-B40D63DD4A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EE59-994C-46F1-B50B-78D25DF63894}"/>
              </a:ext>
            </a:extLst>
          </p:cNvPr>
          <p:cNvSpPr>
            <a:spLocks noGrp="1"/>
          </p:cNvSpPr>
          <p:nvPr>
            <p:ph type="dt" sz="half" idx="10"/>
          </p:nvPr>
        </p:nvSpPr>
        <p:spPr/>
        <p:txBody>
          <a:bodyPr/>
          <a:lstStyle/>
          <a:p>
            <a:fld id="{38D13B03-2EE1-4506-AB54-E1B51C1E566D}" type="datetimeFigureOut">
              <a:rPr lang="en-US" smtClean="0"/>
              <a:t>6/30/2021</a:t>
            </a:fld>
            <a:endParaRPr lang="en-US"/>
          </a:p>
        </p:txBody>
      </p:sp>
      <p:sp>
        <p:nvSpPr>
          <p:cNvPr id="5" name="Footer Placeholder 4">
            <a:extLst>
              <a:ext uri="{FF2B5EF4-FFF2-40B4-BE49-F238E27FC236}">
                <a16:creationId xmlns:a16="http://schemas.microsoft.com/office/drawing/2014/main" id="{311BF423-4C74-4BAF-B25E-2797ED337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D2C44-87CA-4424-A5F3-3D957DEB5481}"/>
              </a:ext>
            </a:extLst>
          </p:cNvPr>
          <p:cNvSpPr>
            <a:spLocks noGrp="1"/>
          </p:cNvSpPr>
          <p:nvPr>
            <p:ph type="sldNum" sz="quarter" idx="12"/>
          </p:nvPr>
        </p:nvSpPr>
        <p:spPr/>
        <p:txBody>
          <a:bodyPr/>
          <a:lstStyle/>
          <a:p>
            <a:fld id="{F9053901-8D82-4F8B-9A37-13E579646B61}" type="slidenum">
              <a:rPr lang="en-US" smtClean="0"/>
              <a:t>‹#›</a:t>
            </a:fld>
            <a:endParaRPr lang="en-US"/>
          </a:p>
        </p:txBody>
      </p:sp>
    </p:spTree>
    <p:extLst>
      <p:ext uri="{BB962C8B-B14F-4D97-AF65-F5344CB8AC3E}">
        <p14:creationId xmlns:p14="http://schemas.microsoft.com/office/powerpoint/2010/main" val="4230709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8D7B-D1B7-4ED7-9DF3-E5094822FF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4B0719-BB5F-4644-9D9A-3F94BB476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458ECE-0EE2-49DC-B68C-D51C6EC497C4}"/>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5" name="Footer Placeholder 4">
            <a:extLst>
              <a:ext uri="{FF2B5EF4-FFF2-40B4-BE49-F238E27FC236}">
                <a16:creationId xmlns:a16="http://schemas.microsoft.com/office/drawing/2014/main" id="{21B7494E-000B-42F6-A74E-35AD8FB20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DC89E-E86B-4B1B-9259-897C35D358A1}"/>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3788238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F0B2-C9DF-42C0-9575-F41F587F1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A89C8-6C7D-4E65-A055-63A21DE2FD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32248-295A-4807-B85D-620EFE1A7400}"/>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5" name="Footer Placeholder 4">
            <a:extLst>
              <a:ext uri="{FF2B5EF4-FFF2-40B4-BE49-F238E27FC236}">
                <a16:creationId xmlns:a16="http://schemas.microsoft.com/office/drawing/2014/main" id="{1BB3B7C8-E179-4A61-AB8C-C060F4D4E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AADDA-C962-45CF-9D13-B21F17033F48}"/>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1549535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397B-AAB6-4536-AF7C-011C4D55C6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F87F3E-5E6B-460A-83A4-3DCD240C61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782D78-A6B4-42D7-8E0D-B87D58C2C762}"/>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5" name="Footer Placeholder 4">
            <a:extLst>
              <a:ext uri="{FF2B5EF4-FFF2-40B4-BE49-F238E27FC236}">
                <a16:creationId xmlns:a16="http://schemas.microsoft.com/office/drawing/2014/main" id="{672DB4A9-1007-4DBB-B807-AAE46B802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10005-F285-46C9-9037-A90C08B860D6}"/>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2520322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6D78-8A88-4D51-B016-34BBAE2B5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91AF1-10A1-4024-B116-C18DF54601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DF6135-6738-41F8-83D3-02982B4438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F5EE9B-53ED-45E0-A48B-8775BE5E599A}"/>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6" name="Footer Placeholder 5">
            <a:extLst>
              <a:ext uri="{FF2B5EF4-FFF2-40B4-BE49-F238E27FC236}">
                <a16:creationId xmlns:a16="http://schemas.microsoft.com/office/drawing/2014/main" id="{5D7F2994-678C-485E-8F56-5E1BE5051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A9B4B-9D85-499F-8E2F-6DD1989EB056}"/>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2221502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29F7-8044-45AA-A2A7-6513EB9477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BE8942-1EEC-4AE8-AA16-C225E325C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98D8A-BA67-487C-8544-F3B7966004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C825C5-4A0D-4C0D-A2F6-787730CF1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23D2D2-209C-4BD5-9CE6-96B4349A7E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F790A4-9650-4E87-987E-F8735740CEDC}"/>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8" name="Footer Placeholder 7">
            <a:extLst>
              <a:ext uri="{FF2B5EF4-FFF2-40B4-BE49-F238E27FC236}">
                <a16:creationId xmlns:a16="http://schemas.microsoft.com/office/drawing/2014/main" id="{197469BD-3FEF-4E76-A17C-0E47CB38DA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D8E852-018B-48BF-A40A-B2EC324698E4}"/>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279851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C82C6E-F22A-4516-8B63-62362D7BEC75}" type="datetime1">
              <a:rPr lang="en-US" smtClean="0"/>
              <a:t>6/30/2021</a:t>
            </a:fld>
            <a:endParaRPr lang="en-US"/>
          </a:p>
        </p:txBody>
      </p:sp>
      <p:sp>
        <p:nvSpPr>
          <p:cNvPr id="6" name="Footer Placeholder 5"/>
          <p:cNvSpPr>
            <a:spLocks noGrp="1"/>
          </p:cNvSpPr>
          <p:nvPr>
            <p:ph type="ftr" sz="quarter" idx="11"/>
          </p:nvPr>
        </p:nvSpPr>
        <p:spPr/>
        <p:txBody>
          <a:bodyPr/>
          <a:lstStyle/>
          <a:p>
            <a:r>
              <a:rPr lang="en-US"/>
              <a:t>DRAFT WORKING PAPERS </a:t>
            </a:r>
          </a:p>
        </p:txBody>
      </p:sp>
      <p:sp>
        <p:nvSpPr>
          <p:cNvPr id="7" name="Slide Number Placeholder 6"/>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2787591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8E60-16C6-4B6F-A86F-DCB88434C5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4D4DC9-7E6F-4E7D-BD12-70C564E57563}"/>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4" name="Footer Placeholder 3">
            <a:extLst>
              <a:ext uri="{FF2B5EF4-FFF2-40B4-BE49-F238E27FC236}">
                <a16:creationId xmlns:a16="http://schemas.microsoft.com/office/drawing/2014/main" id="{3E45F229-9428-4F80-896F-AB1C5F3340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2E817-433B-4080-B2C9-85B287960542}"/>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1200858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C04A9-9DA9-417A-B29C-CB830BA877FF}"/>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3" name="Footer Placeholder 2">
            <a:extLst>
              <a:ext uri="{FF2B5EF4-FFF2-40B4-BE49-F238E27FC236}">
                <a16:creationId xmlns:a16="http://schemas.microsoft.com/office/drawing/2014/main" id="{FCFDC70B-0E8E-49AC-8584-27EAE7EDFF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D96AC1-BE8B-4B43-97DB-1E53CB44C462}"/>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3313386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A934-5911-4693-BEDE-38EEECE87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CDA07-8BBF-4B13-AD3F-D3BB12230E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D4D1A3-518B-4F97-A1A8-E9D5EEA82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B3F102-2F8A-48E0-9D5F-2FD3AE36B3F4}"/>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6" name="Footer Placeholder 5">
            <a:extLst>
              <a:ext uri="{FF2B5EF4-FFF2-40B4-BE49-F238E27FC236}">
                <a16:creationId xmlns:a16="http://schemas.microsoft.com/office/drawing/2014/main" id="{BE987472-5170-45EA-9A86-4843CADA2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4B25-06CD-4C5C-8F5A-DBC3A505E3D9}"/>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447679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5801-63AF-4173-884D-5AFF6F784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AE90C-51B4-4D67-84EE-5DBE4E8D7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B86CCF-ADFC-4782-AB06-6264AA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552BAA-D81D-40C2-B583-A6040AC02E16}"/>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6" name="Footer Placeholder 5">
            <a:extLst>
              <a:ext uri="{FF2B5EF4-FFF2-40B4-BE49-F238E27FC236}">
                <a16:creationId xmlns:a16="http://schemas.microsoft.com/office/drawing/2014/main" id="{157B0E46-91B9-44D5-BD13-DE3EEEB03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D1794-B244-433D-8361-8938C2FB671F}"/>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541070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5BF8-23DD-41C1-9D38-A2DB93F1E9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C1C16C-1B7A-449C-8C20-E2DC7ADBDC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1107A-1258-4455-97F2-5AACBFE376B2}"/>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5" name="Footer Placeholder 4">
            <a:extLst>
              <a:ext uri="{FF2B5EF4-FFF2-40B4-BE49-F238E27FC236}">
                <a16:creationId xmlns:a16="http://schemas.microsoft.com/office/drawing/2014/main" id="{4D7DFC25-A25E-4CA5-B994-D64F7A15F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AAEAA-7040-4EE4-A8E1-2EDEEFBB4E42}"/>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2233388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65BE3-675E-4115-95A8-4AACDAF412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D88248-960E-485F-AD69-E7FFECB74B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58204-B63B-466E-8967-6AD066DAB103}"/>
              </a:ext>
            </a:extLst>
          </p:cNvPr>
          <p:cNvSpPr>
            <a:spLocks noGrp="1"/>
          </p:cNvSpPr>
          <p:nvPr>
            <p:ph type="dt" sz="half" idx="10"/>
          </p:nvPr>
        </p:nvSpPr>
        <p:spPr/>
        <p:txBody>
          <a:bodyPr/>
          <a:lstStyle/>
          <a:p>
            <a:fld id="{911EB668-0B4F-461F-8987-C81F1C0D10B6}" type="datetimeFigureOut">
              <a:rPr lang="en-US" smtClean="0"/>
              <a:t>6/30/2021</a:t>
            </a:fld>
            <a:endParaRPr lang="en-US"/>
          </a:p>
        </p:txBody>
      </p:sp>
      <p:sp>
        <p:nvSpPr>
          <p:cNvPr id="5" name="Footer Placeholder 4">
            <a:extLst>
              <a:ext uri="{FF2B5EF4-FFF2-40B4-BE49-F238E27FC236}">
                <a16:creationId xmlns:a16="http://schemas.microsoft.com/office/drawing/2014/main" id="{D66A25FF-1E70-4C33-9708-1E60297E1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6507E-BA85-4893-BE8C-7C7790540106}"/>
              </a:ext>
            </a:extLst>
          </p:cNvPr>
          <p:cNvSpPr>
            <a:spLocks noGrp="1"/>
          </p:cNvSpPr>
          <p:nvPr>
            <p:ph type="sldNum" sz="quarter" idx="12"/>
          </p:nvPr>
        </p:nvSpPr>
        <p:spPr/>
        <p:txBody>
          <a:bodyPr/>
          <a:lstStyle/>
          <a:p>
            <a:fld id="{DDB29DB2-F6BE-4EE7-86E6-26CA1A141C58}" type="slidenum">
              <a:rPr lang="en-US" smtClean="0"/>
              <a:t>‹#›</a:t>
            </a:fld>
            <a:endParaRPr lang="en-US"/>
          </a:p>
        </p:txBody>
      </p:sp>
    </p:spTree>
    <p:extLst>
      <p:ext uri="{BB962C8B-B14F-4D97-AF65-F5344CB8AC3E}">
        <p14:creationId xmlns:p14="http://schemas.microsoft.com/office/powerpoint/2010/main" val="149331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A9C50-1BFD-4EE6-91AA-54BA8223A594}" type="datetime1">
              <a:rPr lang="en-US" smtClean="0"/>
              <a:t>6/30/2021</a:t>
            </a:fld>
            <a:endParaRPr lang="en-US"/>
          </a:p>
        </p:txBody>
      </p:sp>
      <p:sp>
        <p:nvSpPr>
          <p:cNvPr id="8" name="Footer Placeholder 7"/>
          <p:cNvSpPr>
            <a:spLocks noGrp="1"/>
          </p:cNvSpPr>
          <p:nvPr>
            <p:ph type="ftr" sz="quarter" idx="11"/>
          </p:nvPr>
        </p:nvSpPr>
        <p:spPr/>
        <p:txBody>
          <a:bodyPr/>
          <a:lstStyle/>
          <a:p>
            <a:r>
              <a:rPr lang="en-US"/>
              <a:t>DRAFT WORKING PAPERS </a:t>
            </a:r>
          </a:p>
        </p:txBody>
      </p:sp>
      <p:sp>
        <p:nvSpPr>
          <p:cNvPr id="9" name="Slide Number Placeholder 8"/>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279307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592EAD-3D3D-4228-9371-E16A22984EFD}" type="datetime1">
              <a:rPr lang="en-US" smtClean="0"/>
              <a:t>6/30/2021</a:t>
            </a:fld>
            <a:endParaRPr lang="en-US"/>
          </a:p>
        </p:txBody>
      </p:sp>
      <p:sp>
        <p:nvSpPr>
          <p:cNvPr id="4" name="Footer Placeholder 3"/>
          <p:cNvSpPr>
            <a:spLocks noGrp="1"/>
          </p:cNvSpPr>
          <p:nvPr>
            <p:ph type="ftr" sz="quarter" idx="11"/>
          </p:nvPr>
        </p:nvSpPr>
        <p:spPr/>
        <p:txBody>
          <a:bodyPr/>
          <a:lstStyle>
            <a:lvl1pPr>
              <a:defRPr sz="1600" b="1">
                <a:solidFill>
                  <a:srgbClr val="00B050"/>
                </a:solidFill>
              </a:defRPr>
            </a:lvl1pPr>
          </a:lstStyle>
          <a:p>
            <a:r>
              <a:rPr lang="en-US" dirty="0"/>
              <a:t>DRAFT WORKING PAPERS </a:t>
            </a:r>
          </a:p>
        </p:txBody>
      </p:sp>
      <p:sp>
        <p:nvSpPr>
          <p:cNvPr id="5" name="Slide Number Placeholder 4"/>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401406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022CB-C209-42B3-82F8-B44B74371171}" type="datetime1">
              <a:rPr lang="en-US" smtClean="0"/>
              <a:t>6/30/2021</a:t>
            </a:fld>
            <a:endParaRPr lang="en-US"/>
          </a:p>
        </p:txBody>
      </p:sp>
      <p:sp>
        <p:nvSpPr>
          <p:cNvPr id="3" name="Footer Placeholder 2"/>
          <p:cNvSpPr>
            <a:spLocks noGrp="1"/>
          </p:cNvSpPr>
          <p:nvPr>
            <p:ph type="ftr" sz="quarter" idx="11"/>
          </p:nvPr>
        </p:nvSpPr>
        <p:spPr/>
        <p:txBody>
          <a:bodyPr/>
          <a:lstStyle>
            <a:lvl1pPr>
              <a:defRPr sz="1800" b="1">
                <a:solidFill>
                  <a:srgbClr val="00B050"/>
                </a:solidFill>
              </a:defRPr>
            </a:lvl1pPr>
          </a:lstStyle>
          <a:p>
            <a:r>
              <a:rPr lang="en-US"/>
              <a:t>DRAFT WORKING PAPERS </a:t>
            </a:r>
          </a:p>
        </p:txBody>
      </p:sp>
      <p:sp>
        <p:nvSpPr>
          <p:cNvPr id="4" name="Slide Number Placeholder 3"/>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4111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7941F-60EB-46E7-8F72-59C1B6A52072}" type="datetime1">
              <a:rPr lang="en-US" smtClean="0"/>
              <a:t>6/30/2021</a:t>
            </a:fld>
            <a:endParaRPr lang="en-US"/>
          </a:p>
        </p:txBody>
      </p:sp>
      <p:sp>
        <p:nvSpPr>
          <p:cNvPr id="6" name="Footer Placeholder 5"/>
          <p:cNvSpPr>
            <a:spLocks noGrp="1"/>
          </p:cNvSpPr>
          <p:nvPr>
            <p:ph type="ftr" sz="quarter" idx="11"/>
          </p:nvPr>
        </p:nvSpPr>
        <p:spPr/>
        <p:txBody>
          <a:bodyPr/>
          <a:lstStyle/>
          <a:p>
            <a:r>
              <a:rPr lang="en-US"/>
              <a:t>DRAFT WORKING PAPERS </a:t>
            </a:r>
          </a:p>
        </p:txBody>
      </p:sp>
      <p:sp>
        <p:nvSpPr>
          <p:cNvPr id="7" name="Slide Number Placeholder 6"/>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132321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AA6331-5D23-4944-8476-59F8159E6FC0}" type="datetime1">
              <a:rPr lang="en-US" smtClean="0"/>
              <a:t>6/30/2021</a:t>
            </a:fld>
            <a:endParaRPr lang="en-US"/>
          </a:p>
        </p:txBody>
      </p:sp>
      <p:sp>
        <p:nvSpPr>
          <p:cNvPr id="6" name="Footer Placeholder 5"/>
          <p:cNvSpPr>
            <a:spLocks noGrp="1"/>
          </p:cNvSpPr>
          <p:nvPr>
            <p:ph type="ftr" sz="quarter" idx="11"/>
          </p:nvPr>
        </p:nvSpPr>
        <p:spPr/>
        <p:txBody>
          <a:bodyPr/>
          <a:lstStyle/>
          <a:p>
            <a:r>
              <a:rPr lang="en-US"/>
              <a:t>DRAFT WORKING PAPERS </a:t>
            </a:r>
          </a:p>
        </p:txBody>
      </p:sp>
      <p:sp>
        <p:nvSpPr>
          <p:cNvPr id="7" name="Slide Number Placeholder 6"/>
          <p:cNvSpPr>
            <a:spLocks noGrp="1"/>
          </p:cNvSpPr>
          <p:nvPr>
            <p:ph type="sldNum" sz="quarter" idx="12"/>
          </p:nvPr>
        </p:nvSpPr>
        <p:spPr/>
        <p:txBody>
          <a:bodyPr/>
          <a:lstStyle/>
          <a:p>
            <a:fld id="{613BF71C-D892-4923-BF2C-85C3A8A6554A}" type="slidenum">
              <a:rPr lang="en-US" smtClean="0"/>
              <a:t>‹#›</a:t>
            </a:fld>
            <a:endParaRPr lang="en-US"/>
          </a:p>
        </p:txBody>
      </p:sp>
    </p:spTree>
    <p:extLst>
      <p:ext uri="{BB962C8B-B14F-4D97-AF65-F5344CB8AC3E}">
        <p14:creationId xmlns:p14="http://schemas.microsoft.com/office/powerpoint/2010/main" val="253207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6062C-726C-4F38-8C4B-6FBE7B9854CE}" type="datetime1">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WORKING PAPERS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BF71C-D892-4923-BF2C-85C3A8A6554A}" type="slidenum">
              <a:rPr lang="en-US" smtClean="0"/>
              <a:t>‹#›</a:t>
            </a:fld>
            <a:endParaRPr lang="en-US"/>
          </a:p>
        </p:txBody>
      </p:sp>
    </p:spTree>
    <p:extLst>
      <p:ext uri="{BB962C8B-B14F-4D97-AF65-F5344CB8AC3E}">
        <p14:creationId xmlns:p14="http://schemas.microsoft.com/office/powerpoint/2010/main" val="2426992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2B9CB-C025-48B4-AF31-F44F85620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2158B0-1CDD-4873-BE90-7E8414927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A7D0B7-DEC1-445C-8ECF-3D075FCA9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90CE4-3CB1-455C-BD3B-920AF3DF5CA3}" type="datetimeFigureOut">
              <a:rPr lang="en-US" smtClean="0"/>
              <a:t>6/30/2021</a:t>
            </a:fld>
            <a:endParaRPr lang="en-US"/>
          </a:p>
        </p:txBody>
      </p:sp>
      <p:sp>
        <p:nvSpPr>
          <p:cNvPr id="5" name="Footer Placeholder 4">
            <a:extLst>
              <a:ext uri="{FF2B5EF4-FFF2-40B4-BE49-F238E27FC236}">
                <a16:creationId xmlns:a16="http://schemas.microsoft.com/office/drawing/2014/main" id="{21DE57E6-42C2-4E23-B179-B888D3C22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9BD498-1399-4DE0-9A37-42426AFAE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E067E-CFDB-43D6-8E4A-121EE73DE9EF}" type="slidenum">
              <a:rPr lang="en-US" smtClean="0"/>
              <a:t>‹#›</a:t>
            </a:fld>
            <a:endParaRPr lang="en-US"/>
          </a:p>
        </p:txBody>
      </p:sp>
    </p:spTree>
    <p:extLst>
      <p:ext uri="{BB962C8B-B14F-4D97-AF65-F5344CB8AC3E}">
        <p14:creationId xmlns:p14="http://schemas.microsoft.com/office/powerpoint/2010/main" val="128044653"/>
      </p:ext>
    </p:extLst>
  </p:cSld>
  <p:clrMap bg1="lt1" tx1="dk1" bg2="lt2" tx2="dk2" accent1="accent1" accent2="accent2" accent3="accent3" accent4="accent4" accent5="accent5" accent6="accent6" hlink="hlink" folHlink="folHlink"/>
  <p:sldLayoutIdLst>
    <p:sldLayoutId id="214748370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8E549F-F85F-4003-96E1-3E3988251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930BE-74B2-4DDD-83BA-81B4209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EC8F5-9663-499E-B586-0540FA69D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13B03-2EE1-4506-AB54-E1B51C1E566D}" type="datetimeFigureOut">
              <a:rPr lang="en-US" smtClean="0"/>
              <a:t>6/30/2021</a:t>
            </a:fld>
            <a:endParaRPr lang="en-US"/>
          </a:p>
        </p:txBody>
      </p:sp>
      <p:sp>
        <p:nvSpPr>
          <p:cNvPr id="5" name="Footer Placeholder 4">
            <a:extLst>
              <a:ext uri="{FF2B5EF4-FFF2-40B4-BE49-F238E27FC236}">
                <a16:creationId xmlns:a16="http://schemas.microsoft.com/office/drawing/2014/main" id="{892E878C-74A7-43BB-87C9-9BD525BC3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7A0C12-C580-4A9A-AC8A-BAC5D5BC4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53901-8D82-4F8B-9A37-13E579646B61}" type="slidenum">
              <a:rPr lang="en-US" smtClean="0"/>
              <a:t>‹#›</a:t>
            </a:fld>
            <a:endParaRPr lang="en-US"/>
          </a:p>
        </p:txBody>
      </p:sp>
    </p:spTree>
    <p:extLst>
      <p:ext uri="{BB962C8B-B14F-4D97-AF65-F5344CB8AC3E}">
        <p14:creationId xmlns:p14="http://schemas.microsoft.com/office/powerpoint/2010/main" val="3480360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20E663-A73B-4235-AC47-7B61B6E56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0CBB09-405E-4968-B380-19379B032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12350-8245-45DE-AE9C-1AA7F91B7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EB668-0B4F-461F-8987-C81F1C0D10B6}" type="datetimeFigureOut">
              <a:rPr lang="en-US" smtClean="0"/>
              <a:t>6/30/2021</a:t>
            </a:fld>
            <a:endParaRPr lang="en-US"/>
          </a:p>
        </p:txBody>
      </p:sp>
      <p:sp>
        <p:nvSpPr>
          <p:cNvPr id="5" name="Footer Placeholder 4">
            <a:extLst>
              <a:ext uri="{FF2B5EF4-FFF2-40B4-BE49-F238E27FC236}">
                <a16:creationId xmlns:a16="http://schemas.microsoft.com/office/drawing/2014/main" id="{9E987F24-66F0-4649-BC9D-3FE707EC0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B63D2F-8C2F-4C4D-9710-AAFE19EC1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29DB2-F6BE-4EE7-86E6-26CA1A141C58}" type="slidenum">
              <a:rPr lang="en-US" smtClean="0"/>
              <a:t>‹#›</a:t>
            </a:fld>
            <a:endParaRPr lang="en-US"/>
          </a:p>
        </p:txBody>
      </p:sp>
    </p:spTree>
    <p:extLst>
      <p:ext uri="{BB962C8B-B14F-4D97-AF65-F5344CB8AC3E}">
        <p14:creationId xmlns:p14="http://schemas.microsoft.com/office/powerpoint/2010/main" val="3334921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3D86-24D3-47AA-9F85-4D3FF91CA1F4}"/>
              </a:ext>
            </a:extLst>
          </p:cNvPr>
          <p:cNvSpPr>
            <a:spLocks noGrp="1"/>
          </p:cNvSpPr>
          <p:nvPr>
            <p:ph type="ctrTitle"/>
          </p:nvPr>
        </p:nvSpPr>
        <p:spPr/>
        <p:txBody>
          <a:bodyPr/>
          <a:lstStyle/>
          <a:p>
            <a:br>
              <a:rPr lang="en-US" dirty="0">
                <a:latin typeface="Copperplate Gothic Bold" panose="020E0705020206020404" pitchFamily="34" charset="0"/>
              </a:rPr>
            </a:br>
            <a:endParaRPr lang="en-US" dirty="0">
              <a:latin typeface="Copperplate Gothic Bold" panose="020E0705020206020404" pitchFamily="34" charset="0"/>
            </a:endParaRPr>
          </a:p>
        </p:txBody>
      </p:sp>
      <p:pic>
        <p:nvPicPr>
          <p:cNvPr id="4" name="Picture 3">
            <a:extLst>
              <a:ext uri="{FF2B5EF4-FFF2-40B4-BE49-F238E27FC236}">
                <a16:creationId xmlns:a16="http://schemas.microsoft.com/office/drawing/2014/main" id="{7A6B1D0F-6390-4725-A5C4-2C4D08076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440" y="902878"/>
            <a:ext cx="3923361" cy="4907200"/>
          </a:xfrm>
          <a:prstGeom prst="rect">
            <a:avLst/>
          </a:prstGeom>
        </p:spPr>
      </p:pic>
      <p:sp>
        <p:nvSpPr>
          <p:cNvPr id="6" name="Rectangle 5">
            <a:extLst>
              <a:ext uri="{FF2B5EF4-FFF2-40B4-BE49-F238E27FC236}">
                <a16:creationId xmlns:a16="http://schemas.microsoft.com/office/drawing/2014/main" id="{CD6F7629-68C1-4F3E-BBAD-F26946040E2B}"/>
              </a:ext>
            </a:extLst>
          </p:cNvPr>
          <p:cNvSpPr/>
          <p:nvPr/>
        </p:nvSpPr>
        <p:spPr>
          <a:xfrm>
            <a:off x="25057" y="1933953"/>
            <a:ext cx="7332896" cy="1261884"/>
          </a:xfrm>
          <a:prstGeom prst="rect">
            <a:avLst/>
          </a:prstGeom>
        </p:spPr>
        <p:txBody>
          <a:bodyPr wrap="square">
            <a:spAutoFit/>
          </a:bodyPr>
          <a:lstStyle/>
          <a:p>
            <a:pPr algn="ctr"/>
            <a:r>
              <a:rPr lang="en-US" sz="4000" dirty="0">
                <a:solidFill>
                  <a:schemeClr val="accent1">
                    <a:lumMod val="75000"/>
                  </a:schemeClr>
                </a:solidFill>
                <a:latin typeface="Copperplate Gothic Bold" panose="020E0705020206020404" pitchFamily="34" charset="0"/>
              </a:rPr>
              <a:t>Meyer Scholar Program </a:t>
            </a:r>
          </a:p>
          <a:p>
            <a:pPr algn="ctr"/>
            <a:endParaRPr lang="en-US" sz="3600" dirty="0">
              <a:solidFill>
                <a:schemeClr val="accent1">
                  <a:lumMod val="75000"/>
                </a:schemeClr>
              </a:solidFill>
              <a:latin typeface="Copperplate Gothic Bold" panose="020E0705020206020404" pitchFamily="34" charset="0"/>
            </a:endParaRPr>
          </a:p>
        </p:txBody>
      </p:sp>
      <p:sp>
        <p:nvSpPr>
          <p:cNvPr id="3" name="TextBox 2">
            <a:extLst>
              <a:ext uri="{FF2B5EF4-FFF2-40B4-BE49-F238E27FC236}">
                <a16:creationId xmlns:a16="http://schemas.microsoft.com/office/drawing/2014/main" id="{07468E93-E04F-4E4B-AFB1-E4DA40EE6CFF}"/>
              </a:ext>
            </a:extLst>
          </p:cNvPr>
          <p:cNvSpPr txBox="1"/>
          <p:nvPr/>
        </p:nvSpPr>
        <p:spPr>
          <a:xfrm>
            <a:off x="7892883" y="5844897"/>
            <a:ext cx="3487918" cy="646331"/>
          </a:xfrm>
          <a:prstGeom prst="rect">
            <a:avLst/>
          </a:prstGeom>
          <a:noFill/>
        </p:spPr>
        <p:txBody>
          <a:bodyPr wrap="square" rtlCol="0">
            <a:spAutoFit/>
          </a:bodyPr>
          <a:lstStyle/>
          <a:p>
            <a:pPr algn="ctr"/>
            <a:r>
              <a:rPr lang="en-US" dirty="0">
                <a:solidFill>
                  <a:schemeClr val="accent1">
                    <a:lumMod val="75000"/>
                  </a:schemeClr>
                </a:solidFill>
              </a:rPr>
              <a:t>Rear Admiral Wayne E. Meyer </a:t>
            </a:r>
          </a:p>
          <a:p>
            <a:pPr algn="ctr"/>
            <a:r>
              <a:rPr lang="en-US" dirty="0">
                <a:solidFill>
                  <a:schemeClr val="accent1">
                    <a:lumMod val="75000"/>
                  </a:schemeClr>
                </a:solidFill>
              </a:rPr>
              <a:t>Father of AEGIS </a:t>
            </a:r>
            <a:r>
              <a:rPr lang="en-US" dirty="0"/>
              <a:t> </a:t>
            </a:r>
          </a:p>
        </p:txBody>
      </p:sp>
      <p:pic>
        <p:nvPicPr>
          <p:cNvPr id="7" name="Picture 6">
            <a:extLst>
              <a:ext uri="{FF2B5EF4-FFF2-40B4-BE49-F238E27FC236}">
                <a16:creationId xmlns:a16="http://schemas.microsoft.com/office/drawing/2014/main" id="{9219833F-F111-43F1-946E-7A9EE4190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70" y="3428396"/>
            <a:ext cx="2587171" cy="1783168"/>
          </a:xfrm>
          <a:prstGeom prst="rect">
            <a:avLst/>
          </a:prstGeom>
        </p:spPr>
      </p:pic>
      <p:sp>
        <p:nvSpPr>
          <p:cNvPr id="8" name="TextBox 7">
            <a:extLst>
              <a:ext uri="{FF2B5EF4-FFF2-40B4-BE49-F238E27FC236}">
                <a16:creationId xmlns:a16="http://schemas.microsoft.com/office/drawing/2014/main" id="{CFF783F3-D4E8-451C-AA10-44031F34BC5F}"/>
              </a:ext>
            </a:extLst>
          </p:cNvPr>
          <p:cNvSpPr txBox="1"/>
          <p:nvPr/>
        </p:nvSpPr>
        <p:spPr>
          <a:xfrm>
            <a:off x="3073963" y="5845195"/>
            <a:ext cx="1474186" cy="369332"/>
          </a:xfrm>
          <a:prstGeom prst="rect">
            <a:avLst/>
          </a:prstGeom>
          <a:noFill/>
        </p:spPr>
        <p:txBody>
          <a:bodyPr wrap="none" rtlCol="0">
            <a:spAutoFit/>
          </a:bodyPr>
          <a:lstStyle/>
          <a:p>
            <a:r>
              <a:rPr lang="en-US" dirty="0">
                <a:solidFill>
                  <a:schemeClr val="accent1">
                    <a:lumMod val="75000"/>
                  </a:schemeClr>
                </a:solidFill>
                <a:latin typeface="Copperplate Gothic Bold" panose="020E0705020206020404" pitchFamily="34" charset="0"/>
              </a:rPr>
              <a:t> est. 2019 </a:t>
            </a:r>
            <a:endParaRPr lang="en-US" dirty="0"/>
          </a:p>
        </p:txBody>
      </p:sp>
    </p:spTree>
    <p:extLst>
      <p:ext uri="{BB962C8B-B14F-4D97-AF65-F5344CB8AC3E}">
        <p14:creationId xmlns:p14="http://schemas.microsoft.com/office/powerpoint/2010/main" val="135347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A370-6720-4EFC-B3E3-75C2FF45D2FA}"/>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5971BF05-199A-4A8F-869A-BBEA5D95462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733" y="452487"/>
            <a:ext cx="12177267" cy="6073743"/>
          </a:xfrm>
          <a:prstGeom prst="rect">
            <a:avLst/>
          </a:prstGeom>
        </p:spPr>
      </p:pic>
      <p:sp>
        <p:nvSpPr>
          <p:cNvPr id="10" name="Content Placeholder 9">
            <a:extLst>
              <a:ext uri="{FF2B5EF4-FFF2-40B4-BE49-F238E27FC236}">
                <a16:creationId xmlns:a16="http://schemas.microsoft.com/office/drawing/2014/main" id="{DAFABFFD-7D9D-4FA8-AE30-F16B9A479326}"/>
              </a:ext>
            </a:extLst>
          </p:cNvPr>
          <p:cNvSpPr>
            <a:spLocks noGrp="1"/>
          </p:cNvSpPr>
          <p:nvPr>
            <p:ph sz="half" idx="1"/>
          </p:nvPr>
        </p:nvSpPr>
        <p:spPr>
          <a:xfrm>
            <a:off x="506691" y="1669370"/>
            <a:ext cx="5420412" cy="4072379"/>
          </a:xfrm>
        </p:spPr>
        <p:txBody>
          <a:bodyPr>
            <a:normAutofit fontScale="70000" lnSpcReduction="20000"/>
          </a:bodyPr>
          <a:lstStyle/>
          <a:p>
            <a:pPr fontAlgn="base"/>
            <a:r>
              <a:rPr lang="en-US" sz="3500" b="1" dirty="0">
                <a:solidFill>
                  <a:srgbClr val="002060"/>
                </a:solidFill>
                <a:cs typeface="Calibri Light" panose="020F0302020204030204" pitchFamily="34" charset="0"/>
              </a:rPr>
              <a:t>National Security Strategy</a:t>
            </a:r>
          </a:p>
          <a:p>
            <a:pPr fontAlgn="base"/>
            <a:r>
              <a:rPr lang="en-US" sz="3500" b="1" dirty="0">
                <a:solidFill>
                  <a:srgbClr val="002060"/>
                </a:solidFill>
                <a:cs typeface="Calibri Light" panose="020F0302020204030204" pitchFamily="34" charset="0"/>
              </a:rPr>
              <a:t>National Strategic Economic Overview </a:t>
            </a:r>
          </a:p>
          <a:p>
            <a:pPr fontAlgn="base"/>
            <a:r>
              <a:rPr lang="en-US" sz="3500" b="1" dirty="0">
                <a:solidFill>
                  <a:srgbClr val="002060"/>
                </a:solidFill>
                <a:cs typeface="Calibri Light" panose="020F0302020204030204" pitchFamily="34" charset="0"/>
              </a:rPr>
              <a:t>DoD Decision Support Systems </a:t>
            </a:r>
          </a:p>
          <a:p>
            <a:pPr fontAlgn="base"/>
            <a:r>
              <a:rPr lang="en-US" sz="3500" b="1" dirty="0">
                <a:solidFill>
                  <a:srgbClr val="002060"/>
                </a:solidFill>
                <a:cs typeface="Calibri Light" panose="020F0302020204030204" pitchFamily="34" charset="0"/>
              </a:rPr>
              <a:t>Case Study: AEGIS Program</a:t>
            </a:r>
            <a:r>
              <a:rPr lang="en-US" sz="3500" b="1" dirty="0">
                <a:solidFill>
                  <a:srgbClr val="FF0000"/>
                </a:solidFill>
                <a:cs typeface="Calibri Light" panose="020F0302020204030204" pitchFamily="34" charset="0"/>
              </a:rPr>
              <a:t>*</a:t>
            </a:r>
          </a:p>
          <a:p>
            <a:pPr fontAlgn="base"/>
            <a:r>
              <a:rPr lang="en-US" sz="3500" b="1" dirty="0">
                <a:solidFill>
                  <a:srgbClr val="002060"/>
                </a:solidFill>
                <a:cs typeface="Calibri Light" panose="020F0302020204030204" pitchFamily="34" charset="0"/>
              </a:rPr>
              <a:t>Combat Systems of Systems, Systems, and Elements </a:t>
            </a:r>
          </a:p>
          <a:p>
            <a:pPr fontAlgn="base"/>
            <a:r>
              <a:rPr lang="en-US" sz="3500" b="1" dirty="0">
                <a:solidFill>
                  <a:srgbClr val="002060"/>
                </a:solidFill>
                <a:cs typeface="Calibri Light" panose="020F0302020204030204" pitchFamily="34" charset="0"/>
              </a:rPr>
              <a:t>Systems Engineering Process</a:t>
            </a:r>
          </a:p>
          <a:p>
            <a:pPr fontAlgn="base"/>
            <a:r>
              <a:rPr lang="en-US" sz="3500" b="1" dirty="0">
                <a:solidFill>
                  <a:srgbClr val="002060"/>
                </a:solidFill>
                <a:cs typeface="Calibri Light" panose="020F0302020204030204" pitchFamily="34" charset="0"/>
              </a:rPr>
              <a:t>AEGIS Weapon and AEGIS Combat System</a:t>
            </a:r>
          </a:p>
          <a:p>
            <a:pPr marL="0" indent="0" fontAlgn="base">
              <a:buNone/>
            </a:pPr>
            <a:endParaRPr lang="en-US" b="1" dirty="0">
              <a:solidFill>
                <a:srgbClr val="002060"/>
              </a:solidFill>
            </a:endParaRPr>
          </a:p>
        </p:txBody>
      </p:sp>
      <p:sp>
        <p:nvSpPr>
          <p:cNvPr id="11" name="Content Placeholder 10">
            <a:extLst>
              <a:ext uri="{FF2B5EF4-FFF2-40B4-BE49-F238E27FC236}">
                <a16:creationId xmlns:a16="http://schemas.microsoft.com/office/drawing/2014/main" id="{856FD71A-562F-4CF6-8160-E6B8291756FC}"/>
              </a:ext>
            </a:extLst>
          </p:cNvPr>
          <p:cNvSpPr>
            <a:spLocks noGrp="1"/>
          </p:cNvSpPr>
          <p:nvPr>
            <p:ph sz="half" idx="2"/>
          </p:nvPr>
        </p:nvSpPr>
        <p:spPr>
          <a:xfrm>
            <a:off x="6750570" y="1626403"/>
            <a:ext cx="5181600" cy="4351338"/>
          </a:xfrm>
        </p:spPr>
        <p:txBody>
          <a:bodyPr>
            <a:normAutofit fontScale="70000" lnSpcReduction="20000"/>
          </a:bodyPr>
          <a:lstStyle/>
          <a:p>
            <a:pPr fontAlgn="base"/>
            <a:r>
              <a:rPr lang="en-US" sz="3500" b="1" dirty="0">
                <a:solidFill>
                  <a:srgbClr val="002060"/>
                </a:solidFill>
                <a:cs typeface="Calibri Light" panose="020F0302020204030204" pitchFamily="34" charset="0"/>
              </a:rPr>
              <a:t>Cooperative Engagement Capability </a:t>
            </a:r>
          </a:p>
          <a:p>
            <a:pPr fontAlgn="base"/>
            <a:r>
              <a:rPr lang="en-US" sz="3500" b="1" dirty="0">
                <a:solidFill>
                  <a:srgbClr val="002060"/>
                </a:solidFill>
                <a:cs typeface="Calibri Light" panose="020F0302020204030204" pitchFamily="34" charset="0"/>
              </a:rPr>
              <a:t>Naval Integrated Fire Control  </a:t>
            </a:r>
          </a:p>
          <a:p>
            <a:pPr fontAlgn="base"/>
            <a:r>
              <a:rPr lang="en-US" sz="3500" b="1" dirty="0">
                <a:solidFill>
                  <a:srgbClr val="002060"/>
                </a:solidFill>
                <a:cs typeface="Calibri Light" panose="020F0302020204030204" pitchFamily="34" charset="0"/>
              </a:rPr>
              <a:t>Ballistic Missile Defense System</a:t>
            </a:r>
          </a:p>
          <a:p>
            <a:pPr fontAlgn="base"/>
            <a:r>
              <a:rPr lang="en-US" sz="3500" b="1" dirty="0">
                <a:solidFill>
                  <a:srgbClr val="002060"/>
                </a:solidFill>
                <a:cs typeface="Calibri Light" panose="020F0302020204030204" pitchFamily="34" charset="0"/>
              </a:rPr>
              <a:t>Combat System Development</a:t>
            </a:r>
          </a:p>
          <a:p>
            <a:pPr fontAlgn="base"/>
            <a:r>
              <a:rPr lang="en-US" sz="3500" b="1" dirty="0">
                <a:solidFill>
                  <a:srgbClr val="002060"/>
                </a:solidFill>
                <a:cs typeface="Calibri Light" panose="020F0302020204030204" pitchFamily="34" charset="0"/>
              </a:rPr>
              <a:t>Combat System Ship Integration</a:t>
            </a:r>
          </a:p>
          <a:p>
            <a:pPr fontAlgn="base"/>
            <a:r>
              <a:rPr lang="en-US" sz="3500" b="1" dirty="0">
                <a:solidFill>
                  <a:srgbClr val="002060"/>
                </a:solidFill>
                <a:cs typeface="Calibri Light" panose="020F0302020204030204" pitchFamily="34" charset="0"/>
              </a:rPr>
              <a:t>Naval Warfare System Interoperability </a:t>
            </a:r>
          </a:p>
          <a:p>
            <a:pPr fontAlgn="base"/>
            <a:r>
              <a:rPr lang="en-US" sz="3500" b="1" dirty="0">
                <a:solidFill>
                  <a:srgbClr val="002060"/>
                </a:solidFill>
                <a:cs typeface="Calibri Light" panose="020F0302020204030204" pitchFamily="34" charset="0"/>
              </a:rPr>
              <a:t>Combat System Test and Certification</a:t>
            </a:r>
          </a:p>
          <a:p>
            <a:pPr fontAlgn="base"/>
            <a:r>
              <a:rPr lang="en-US" sz="3500" b="1" dirty="0">
                <a:solidFill>
                  <a:srgbClr val="002060"/>
                </a:solidFill>
                <a:cs typeface="Calibri Light" panose="020F0302020204030204" pitchFamily="34" charset="0"/>
              </a:rPr>
              <a:t>Combat System Life Cycle Support </a:t>
            </a:r>
          </a:p>
          <a:p>
            <a:endParaRPr lang="en-US" dirty="0"/>
          </a:p>
        </p:txBody>
      </p:sp>
      <p:sp>
        <p:nvSpPr>
          <p:cNvPr id="3" name="TextBox 2">
            <a:extLst>
              <a:ext uri="{FF2B5EF4-FFF2-40B4-BE49-F238E27FC236}">
                <a16:creationId xmlns:a16="http://schemas.microsoft.com/office/drawing/2014/main" id="{8165EC88-1961-4CAE-A120-EFA176C8BF65}"/>
              </a:ext>
            </a:extLst>
          </p:cNvPr>
          <p:cNvSpPr txBox="1"/>
          <p:nvPr/>
        </p:nvSpPr>
        <p:spPr>
          <a:xfrm>
            <a:off x="2045616" y="427741"/>
            <a:ext cx="8585940" cy="1200329"/>
          </a:xfrm>
          <a:prstGeom prst="rect">
            <a:avLst/>
          </a:prstGeom>
          <a:noFill/>
        </p:spPr>
        <p:txBody>
          <a:bodyPr wrap="none" rtlCol="0">
            <a:spAutoFit/>
          </a:bodyPr>
          <a:lstStyle/>
          <a:p>
            <a:r>
              <a:rPr lang="en-US" sz="3600" b="1" dirty="0">
                <a:solidFill>
                  <a:srgbClr val="002060"/>
                </a:solidFill>
              </a:rPr>
              <a:t>TS 4000 Naval Combat Systems Engineering </a:t>
            </a:r>
          </a:p>
          <a:p>
            <a:r>
              <a:rPr lang="en-US" sz="3600" b="1" dirty="0">
                <a:solidFill>
                  <a:srgbClr val="002060"/>
                </a:solidFill>
              </a:rPr>
              <a:t>              Representative Topics </a:t>
            </a:r>
          </a:p>
        </p:txBody>
      </p:sp>
      <p:sp>
        <p:nvSpPr>
          <p:cNvPr id="5" name="TextBox 4">
            <a:extLst>
              <a:ext uri="{FF2B5EF4-FFF2-40B4-BE49-F238E27FC236}">
                <a16:creationId xmlns:a16="http://schemas.microsoft.com/office/drawing/2014/main" id="{6DA5FC18-DC83-44F6-AFE9-E28B4370BF81}"/>
              </a:ext>
            </a:extLst>
          </p:cNvPr>
          <p:cNvSpPr txBox="1"/>
          <p:nvPr/>
        </p:nvSpPr>
        <p:spPr>
          <a:xfrm>
            <a:off x="838200" y="5846544"/>
            <a:ext cx="5822620" cy="646331"/>
          </a:xfrm>
          <a:prstGeom prst="rect">
            <a:avLst/>
          </a:prstGeom>
          <a:noFill/>
        </p:spPr>
        <p:txBody>
          <a:bodyPr wrap="none" rtlCol="0">
            <a:spAutoFit/>
          </a:bodyPr>
          <a:lstStyle/>
          <a:p>
            <a:r>
              <a:rPr lang="en-US" b="1" dirty="0">
                <a:solidFill>
                  <a:srgbClr val="FF0000"/>
                </a:solidFill>
              </a:rPr>
              <a:t>* From ASNE Journal, Special Edition,  “The Story of AEGIS”</a:t>
            </a:r>
            <a:endParaRPr lang="en-US" dirty="0">
              <a:solidFill>
                <a:srgbClr val="FF0000"/>
              </a:solidFill>
            </a:endParaRPr>
          </a:p>
          <a:p>
            <a:endParaRPr lang="en-US" dirty="0"/>
          </a:p>
        </p:txBody>
      </p:sp>
    </p:spTree>
    <p:extLst>
      <p:ext uri="{BB962C8B-B14F-4D97-AF65-F5344CB8AC3E}">
        <p14:creationId xmlns:p14="http://schemas.microsoft.com/office/powerpoint/2010/main" val="374211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A370-6720-4EFC-B3E3-75C2FF45D2F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60A9331-A4D3-4752-8E25-91D8A145ED2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971BF05-199A-4A8F-869A-BBEA5D95462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97078"/>
            <a:ext cx="12192000" cy="6037611"/>
          </a:xfrm>
          <a:prstGeom prst="rect">
            <a:avLst/>
          </a:prstGeom>
        </p:spPr>
      </p:pic>
      <p:sp>
        <p:nvSpPr>
          <p:cNvPr id="5" name="TextBox 4">
            <a:extLst>
              <a:ext uri="{FF2B5EF4-FFF2-40B4-BE49-F238E27FC236}">
                <a16:creationId xmlns:a16="http://schemas.microsoft.com/office/drawing/2014/main" id="{8CABCF52-B103-4771-937C-A86FC925213D}"/>
              </a:ext>
            </a:extLst>
          </p:cNvPr>
          <p:cNvSpPr txBox="1"/>
          <p:nvPr/>
        </p:nvSpPr>
        <p:spPr>
          <a:xfrm>
            <a:off x="0" y="1027906"/>
            <a:ext cx="12192000" cy="5632311"/>
          </a:xfrm>
          <a:prstGeom prst="rect">
            <a:avLst/>
          </a:prstGeom>
          <a:solidFill>
            <a:schemeClr val="accent1">
              <a:lumMod val="20000"/>
              <a:lumOff val="80000"/>
              <a:alpha val="63000"/>
            </a:schemeClr>
          </a:solidFill>
        </p:spPr>
        <p:txBody>
          <a:bodyPr wrap="square" rtlCol="0">
            <a:spAutoFit/>
          </a:bodyPr>
          <a:lstStyle/>
          <a:p>
            <a:r>
              <a:rPr lang="en-US" sz="2400" b="1" dirty="0">
                <a:solidFill>
                  <a:srgbClr val="002060"/>
                </a:solidFill>
              </a:rPr>
              <a:t>    </a:t>
            </a:r>
          </a:p>
          <a:p>
            <a:pPr marL="342900" indent="-342900">
              <a:buFont typeface="Arial" panose="020B0604020202020204" pitchFamily="34" charset="0"/>
              <a:buChar char="•"/>
            </a:pPr>
            <a:r>
              <a:rPr lang="en-US" sz="2400" b="1" dirty="0">
                <a:solidFill>
                  <a:srgbClr val="002060"/>
                </a:solidFill>
              </a:rPr>
              <a:t>   Characterization of Space-Based Capabilities in Wargaming</a:t>
            </a:r>
          </a:p>
          <a:p>
            <a:endParaRPr lang="en-US" sz="2400" b="1" dirty="0">
              <a:solidFill>
                <a:srgbClr val="002060"/>
              </a:solidFill>
            </a:endParaRPr>
          </a:p>
          <a:p>
            <a:pPr marL="342900" indent="-342900">
              <a:buFont typeface="Arial" panose="020B0604020202020204" pitchFamily="34" charset="0"/>
              <a:buChar char="•"/>
            </a:pPr>
            <a:r>
              <a:rPr lang="en-US" sz="2400" b="1" dirty="0">
                <a:solidFill>
                  <a:srgbClr val="002060"/>
                </a:solidFill>
              </a:rPr>
              <a:t>   SPY-1 Reliability </a:t>
            </a:r>
            <a:r>
              <a:rPr lang="en-US" sz="2400" b="1" dirty="0">
                <a:solidFill>
                  <a:srgbClr val="FF0000"/>
                </a:solidFill>
              </a:rPr>
              <a:t>*</a:t>
            </a:r>
            <a:r>
              <a:rPr lang="en-US" sz="2400" b="1" dirty="0">
                <a:solidFill>
                  <a:srgbClr val="002060"/>
                </a:solidFill>
              </a:rPr>
              <a:t> </a:t>
            </a:r>
          </a:p>
          <a:p>
            <a:pPr marL="571500" indent="-571500">
              <a:buFont typeface="Arial" panose="020B0604020202020204" pitchFamily="34" charset="0"/>
              <a:buChar char="•"/>
            </a:pPr>
            <a:endParaRPr lang="en-US" sz="2400" b="1" dirty="0">
              <a:solidFill>
                <a:srgbClr val="002060"/>
              </a:solidFill>
            </a:endParaRPr>
          </a:p>
          <a:p>
            <a:pPr marL="571500" indent="-571500">
              <a:buFont typeface="Arial" panose="020B0604020202020204" pitchFamily="34" charset="0"/>
              <a:buChar char="•"/>
            </a:pPr>
            <a:r>
              <a:rPr lang="en-US" sz="2400" b="1" dirty="0">
                <a:solidFill>
                  <a:srgbClr val="002060"/>
                </a:solidFill>
              </a:rPr>
              <a:t>5G Tactical Communications </a:t>
            </a:r>
          </a:p>
          <a:p>
            <a:endParaRPr lang="en-US" sz="2400" b="1" dirty="0">
              <a:solidFill>
                <a:srgbClr val="002060"/>
              </a:solidFill>
            </a:endParaRPr>
          </a:p>
          <a:p>
            <a:pPr marL="571500" indent="-571500">
              <a:buFont typeface="Arial" panose="020B0604020202020204" pitchFamily="34" charset="0"/>
              <a:buChar char="•"/>
            </a:pPr>
            <a:r>
              <a:rPr lang="en-US" sz="2400" b="1" dirty="0">
                <a:solidFill>
                  <a:srgbClr val="002060"/>
                </a:solidFill>
              </a:rPr>
              <a:t>Characterization of Land Sea Interface Impact on High Energy Laser Performance </a:t>
            </a:r>
          </a:p>
          <a:p>
            <a:pPr marL="571500" indent="-571500">
              <a:buFont typeface="Arial" panose="020B0604020202020204" pitchFamily="34" charset="0"/>
              <a:buChar char="•"/>
            </a:pPr>
            <a:endParaRPr lang="en-US" sz="2400" b="1" dirty="0">
              <a:solidFill>
                <a:srgbClr val="002060"/>
              </a:solidFill>
            </a:endParaRPr>
          </a:p>
          <a:p>
            <a:pPr marL="571500" indent="-571500">
              <a:buFont typeface="Arial" panose="020B0604020202020204" pitchFamily="34" charset="0"/>
              <a:buChar char="•"/>
            </a:pPr>
            <a:r>
              <a:rPr lang="en-US" sz="2400" b="1" dirty="0">
                <a:solidFill>
                  <a:srgbClr val="002060"/>
                </a:solidFill>
              </a:rPr>
              <a:t>A Space-Based Ballistic Missile Defense System </a:t>
            </a:r>
          </a:p>
          <a:p>
            <a:pPr marL="571500" indent="-571500">
              <a:buFont typeface="Arial" panose="020B0604020202020204" pitchFamily="34" charset="0"/>
              <a:buChar char="•"/>
            </a:pPr>
            <a:endParaRPr lang="en-US" sz="2400" b="1" dirty="0">
              <a:solidFill>
                <a:srgbClr val="002060"/>
              </a:solidFill>
            </a:endParaRPr>
          </a:p>
          <a:p>
            <a:pPr marL="571500" indent="-571500">
              <a:buFont typeface="Arial" panose="020B0604020202020204" pitchFamily="34" charset="0"/>
              <a:buChar char="•"/>
            </a:pPr>
            <a:r>
              <a:rPr lang="en-US" sz="2400" b="1" dirty="0">
                <a:solidFill>
                  <a:srgbClr val="002060"/>
                </a:solidFill>
              </a:rPr>
              <a:t>CMAS (CaO-MgO-Al</a:t>
            </a:r>
            <a:r>
              <a:rPr lang="en-US" sz="2400" b="1" baseline="-25000" dirty="0">
                <a:solidFill>
                  <a:srgbClr val="002060"/>
                </a:solidFill>
              </a:rPr>
              <a:t>2</a:t>
            </a:r>
            <a:r>
              <a:rPr lang="en-US" sz="2400" b="1" dirty="0">
                <a:solidFill>
                  <a:srgbClr val="002060"/>
                </a:solidFill>
              </a:rPr>
              <a:t>O</a:t>
            </a:r>
            <a:r>
              <a:rPr lang="en-US" sz="2400" b="1" baseline="-25000" dirty="0">
                <a:solidFill>
                  <a:srgbClr val="002060"/>
                </a:solidFill>
              </a:rPr>
              <a:t>3</a:t>
            </a:r>
            <a:r>
              <a:rPr lang="en-US" sz="2400" b="1" dirty="0">
                <a:solidFill>
                  <a:srgbClr val="002060"/>
                </a:solidFill>
              </a:rPr>
              <a:t>-SiO</a:t>
            </a:r>
            <a:r>
              <a:rPr lang="en-US" sz="2400" b="1" baseline="-25000" dirty="0">
                <a:solidFill>
                  <a:srgbClr val="002060"/>
                </a:solidFill>
              </a:rPr>
              <a:t>2</a:t>
            </a:r>
            <a:r>
              <a:rPr lang="en-US" sz="2400" b="1" dirty="0">
                <a:solidFill>
                  <a:srgbClr val="002060"/>
                </a:solidFill>
              </a:rPr>
              <a:t>) Attack Characterization on Ultra High Temperature Ceramics</a:t>
            </a:r>
          </a:p>
          <a:p>
            <a:endParaRPr lang="en-US" sz="1400" b="1" dirty="0">
              <a:solidFill>
                <a:srgbClr val="FF0000"/>
              </a:solidFill>
              <a:latin typeface="Calibri" panose="020F0502020204030204" pitchFamily="34" charset="0"/>
              <a:cs typeface="Calibri" panose="020F0502020204030204" pitchFamily="34" charset="0"/>
            </a:endParaRPr>
          </a:p>
          <a:p>
            <a:r>
              <a:rPr lang="en-US" b="1" dirty="0">
                <a:solidFill>
                  <a:srgbClr val="FF0000"/>
                </a:solidFill>
                <a:latin typeface="Calibri" panose="020F0502020204030204" pitchFamily="34" charset="0"/>
                <a:cs typeface="Calibri" panose="020F0502020204030204" pitchFamily="34" charset="0"/>
              </a:rPr>
              <a:t>* Surface Navy Association Award for Best Thesis </a:t>
            </a:r>
            <a:r>
              <a:rPr lang="en-US" sz="2400" dirty="0">
                <a:solidFill>
                  <a:srgbClr val="FF0000"/>
                </a:solidFill>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endParaRPr lang="en-US" sz="3400" dirty="0">
              <a:solidFill>
                <a:srgbClr val="002060"/>
              </a:solidFill>
              <a:latin typeface="Copperplate Gothic Bold" panose="020E0705020206020404" pitchFamily="34" charset="0"/>
            </a:endParaRPr>
          </a:p>
        </p:txBody>
      </p:sp>
      <p:sp>
        <p:nvSpPr>
          <p:cNvPr id="6" name="TextBox 5">
            <a:extLst>
              <a:ext uri="{FF2B5EF4-FFF2-40B4-BE49-F238E27FC236}">
                <a16:creationId xmlns:a16="http://schemas.microsoft.com/office/drawing/2014/main" id="{52E46ECA-6076-490C-8BE4-38F1510E6037}"/>
              </a:ext>
            </a:extLst>
          </p:cNvPr>
          <p:cNvSpPr txBox="1"/>
          <p:nvPr/>
        </p:nvSpPr>
        <p:spPr>
          <a:xfrm>
            <a:off x="2875175" y="381575"/>
            <a:ext cx="5779467" cy="646331"/>
          </a:xfrm>
          <a:prstGeom prst="rect">
            <a:avLst/>
          </a:prstGeom>
          <a:noFill/>
        </p:spPr>
        <p:txBody>
          <a:bodyPr wrap="none" rtlCol="0">
            <a:spAutoFit/>
          </a:bodyPr>
          <a:lstStyle/>
          <a:p>
            <a:r>
              <a:rPr lang="en-US" sz="3600" b="1" dirty="0">
                <a:solidFill>
                  <a:srgbClr val="002060"/>
                </a:solidFill>
              </a:rPr>
              <a:t>Recent Meyer Scholar Theses</a:t>
            </a:r>
          </a:p>
        </p:txBody>
      </p:sp>
    </p:spTree>
    <p:extLst>
      <p:ext uri="{BB962C8B-B14F-4D97-AF65-F5344CB8AC3E}">
        <p14:creationId xmlns:p14="http://schemas.microsoft.com/office/powerpoint/2010/main" val="317191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DA13-DAA1-4968-B646-651874BDB162}"/>
              </a:ext>
            </a:extLst>
          </p:cNvPr>
          <p:cNvSpPr>
            <a:spLocks noGrp="1"/>
          </p:cNvSpPr>
          <p:nvPr>
            <p:ph type="title"/>
          </p:nvPr>
        </p:nvSpPr>
        <p:spPr/>
        <p:txBody>
          <a:bodyPr/>
          <a:lstStyle/>
          <a:p>
            <a:r>
              <a:rPr lang="en-US" dirty="0"/>
              <a:t> </a:t>
            </a:r>
          </a:p>
        </p:txBody>
      </p:sp>
      <p:sp>
        <p:nvSpPr>
          <p:cNvPr id="10" name="Content Placeholder 9">
            <a:extLst>
              <a:ext uri="{FF2B5EF4-FFF2-40B4-BE49-F238E27FC236}">
                <a16:creationId xmlns:a16="http://schemas.microsoft.com/office/drawing/2014/main" id="{2C4CA489-F8AF-43E4-A97B-F390FA671F23}"/>
              </a:ext>
            </a:extLst>
          </p:cNvPr>
          <p:cNvSpPr>
            <a:spLocks noGrp="1"/>
          </p:cNvSpPr>
          <p:nvPr>
            <p:ph sz="half" idx="1"/>
          </p:nvPr>
        </p:nvSpPr>
        <p:spPr/>
        <p:txBody>
          <a:bodyPr/>
          <a:lstStyle/>
          <a:p>
            <a:endParaRPr lang="en-US"/>
          </a:p>
        </p:txBody>
      </p:sp>
      <p:sp>
        <p:nvSpPr>
          <p:cNvPr id="11" name="Content Placeholder 10">
            <a:extLst>
              <a:ext uri="{FF2B5EF4-FFF2-40B4-BE49-F238E27FC236}">
                <a16:creationId xmlns:a16="http://schemas.microsoft.com/office/drawing/2014/main" id="{837D5F51-2197-4FD2-A816-FC317F765062}"/>
              </a:ext>
            </a:extLst>
          </p:cNvPr>
          <p:cNvSpPr>
            <a:spLocks noGrp="1"/>
          </p:cNvSpPr>
          <p:nvPr>
            <p:ph sz="half" idx="2"/>
          </p:nvPr>
        </p:nvSpPr>
        <p:spPr/>
        <p:txBody>
          <a:bodyPr/>
          <a:lstStyle/>
          <a:p>
            <a:endParaRPr lang="en-US"/>
          </a:p>
        </p:txBody>
      </p:sp>
      <p:sp>
        <p:nvSpPr>
          <p:cNvPr id="4" name="Rectangle 3">
            <a:extLst>
              <a:ext uri="{FF2B5EF4-FFF2-40B4-BE49-F238E27FC236}">
                <a16:creationId xmlns:a16="http://schemas.microsoft.com/office/drawing/2014/main" id="{BC622292-B106-46DE-95B7-1DBC3574A1BB}"/>
              </a:ext>
            </a:extLst>
          </p:cNvPr>
          <p:cNvSpPr/>
          <p:nvPr/>
        </p:nvSpPr>
        <p:spPr>
          <a:xfrm>
            <a:off x="0" y="-6572"/>
            <a:ext cx="122682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060AC56-2B5F-427C-867E-02EF5B2AD4FB}"/>
              </a:ext>
            </a:extLst>
          </p:cNvPr>
          <p:cNvSpPr txBox="1"/>
          <p:nvPr/>
        </p:nvSpPr>
        <p:spPr>
          <a:xfrm>
            <a:off x="120111" y="790568"/>
            <a:ext cx="4572000" cy="5509200"/>
          </a:xfrm>
          <a:prstGeom prst="rect">
            <a:avLst/>
          </a:prstGeom>
          <a:noFill/>
        </p:spPr>
        <p:txBody>
          <a:bodyPr wrap="square" rtlCol="0">
            <a:spAutoFit/>
          </a:bodyPr>
          <a:lstStyle/>
          <a:p>
            <a:r>
              <a:rPr lang="en-US" sz="3200" dirty="0">
                <a:solidFill>
                  <a:schemeClr val="bg1"/>
                </a:solidFill>
                <a:cs typeface="Times New Roman" panose="02020603050405020304" pitchFamily="18" charset="0"/>
              </a:rPr>
              <a:t>LCDR Allison Pelosi</a:t>
            </a:r>
          </a:p>
          <a:p>
            <a:r>
              <a:rPr lang="en-US" sz="3200" b="1" dirty="0">
                <a:solidFill>
                  <a:srgbClr val="FF0000"/>
                </a:solidFill>
                <a:cs typeface="Times New Roman" panose="02020603050405020304" pitchFamily="18" charset="0"/>
              </a:rPr>
              <a:t>Maj Michael Smithson</a:t>
            </a:r>
            <a:endParaRPr lang="en-US" sz="3200" b="1" dirty="0">
              <a:solidFill>
                <a:srgbClr val="FF0000"/>
              </a:solidFill>
            </a:endParaRPr>
          </a:p>
          <a:p>
            <a:r>
              <a:rPr lang="en-US" sz="3200" dirty="0">
                <a:solidFill>
                  <a:schemeClr val="bg1"/>
                </a:solidFill>
                <a:cs typeface="Times New Roman" panose="02020603050405020304" pitchFamily="18" charset="0"/>
              </a:rPr>
              <a:t>LT Sasha Barnett</a:t>
            </a:r>
          </a:p>
          <a:p>
            <a:r>
              <a:rPr lang="en-US" sz="3200" b="1" dirty="0">
                <a:solidFill>
                  <a:srgbClr val="FF0000"/>
                </a:solidFill>
                <a:cs typeface="Times New Roman" panose="02020603050405020304" pitchFamily="18" charset="0"/>
              </a:rPr>
              <a:t>Capt Andrew Benton</a:t>
            </a:r>
          </a:p>
          <a:p>
            <a:r>
              <a:rPr lang="en-US" sz="3200" b="1" dirty="0">
                <a:solidFill>
                  <a:srgbClr val="FF0000"/>
                </a:solidFill>
                <a:cs typeface="Times New Roman" panose="02020603050405020304" pitchFamily="18" charset="0"/>
              </a:rPr>
              <a:t>Capt  Benjamin Branson</a:t>
            </a:r>
          </a:p>
          <a:p>
            <a:r>
              <a:rPr lang="en-US" sz="3200" dirty="0">
                <a:solidFill>
                  <a:schemeClr val="bg1"/>
                </a:solidFill>
                <a:cs typeface="Times New Roman" panose="02020603050405020304" pitchFamily="18" charset="0"/>
              </a:rPr>
              <a:t>LT Ashley Edmond</a:t>
            </a:r>
          </a:p>
          <a:p>
            <a:r>
              <a:rPr lang="en-US" sz="3200" dirty="0">
                <a:solidFill>
                  <a:schemeClr val="bg1"/>
                </a:solidFill>
                <a:cs typeface="Times New Roman" panose="02020603050405020304" pitchFamily="18" charset="0"/>
              </a:rPr>
              <a:t>LT Jessica Fonseca  </a:t>
            </a:r>
          </a:p>
          <a:p>
            <a:r>
              <a:rPr lang="en-US" sz="3200" dirty="0">
                <a:solidFill>
                  <a:schemeClr val="bg1"/>
                </a:solidFill>
                <a:cs typeface="Times New Roman" panose="02020603050405020304" pitchFamily="18" charset="0"/>
              </a:rPr>
              <a:t>LT JC Hanisko</a:t>
            </a:r>
          </a:p>
          <a:p>
            <a:r>
              <a:rPr lang="en-US" sz="3200" dirty="0">
                <a:solidFill>
                  <a:schemeClr val="bg1"/>
                </a:solidFill>
                <a:cs typeface="Times New Roman" panose="02020603050405020304" pitchFamily="18" charset="0"/>
              </a:rPr>
              <a:t>LT Lewis Jerrils</a:t>
            </a:r>
          </a:p>
          <a:p>
            <a:r>
              <a:rPr lang="en-US" sz="3200" dirty="0">
                <a:solidFill>
                  <a:schemeClr val="bg1"/>
                </a:solidFill>
                <a:cs typeface="Times New Roman" panose="02020603050405020304" pitchFamily="18" charset="0"/>
              </a:rPr>
              <a:t>LT James Kornowski</a:t>
            </a:r>
          </a:p>
          <a:p>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64BDB5C-AEF0-4765-9730-28704E5617C0}"/>
              </a:ext>
            </a:extLst>
          </p:cNvPr>
          <p:cNvSpPr txBox="1"/>
          <p:nvPr/>
        </p:nvSpPr>
        <p:spPr>
          <a:xfrm>
            <a:off x="8188126" y="648319"/>
            <a:ext cx="4121709" cy="6432530"/>
          </a:xfrm>
          <a:prstGeom prst="rect">
            <a:avLst/>
          </a:prstGeom>
          <a:noFill/>
        </p:spPr>
        <p:txBody>
          <a:bodyPr wrap="square" rtlCol="0">
            <a:spAutoFit/>
          </a:bodyPr>
          <a:lstStyle/>
          <a:p>
            <a:r>
              <a:rPr lang="en-US" sz="3200" dirty="0">
                <a:solidFill>
                  <a:schemeClr val="bg1"/>
                </a:solidFill>
                <a:cs typeface="Times New Roman" panose="02020603050405020304" pitchFamily="18" charset="0"/>
              </a:rPr>
              <a:t>LT Patrick Larson</a:t>
            </a:r>
          </a:p>
          <a:p>
            <a:r>
              <a:rPr lang="en-US" sz="3200" b="1" dirty="0">
                <a:solidFill>
                  <a:srgbClr val="FF0000"/>
                </a:solidFill>
                <a:cs typeface="Times New Roman" panose="02020603050405020304" pitchFamily="18" charset="0"/>
              </a:rPr>
              <a:t>Capt Jonathan Monti</a:t>
            </a:r>
          </a:p>
          <a:p>
            <a:r>
              <a:rPr lang="en-US" sz="3200" dirty="0">
                <a:solidFill>
                  <a:schemeClr val="bg1"/>
                </a:solidFill>
                <a:cs typeface="Times New Roman" panose="02020603050405020304" pitchFamily="18" charset="0"/>
              </a:rPr>
              <a:t>LT Mario Negron Perez</a:t>
            </a:r>
          </a:p>
          <a:p>
            <a:r>
              <a:rPr lang="en-US" sz="3200" dirty="0">
                <a:solidFill>
                  <a:schemeClr val="bg1"/>
                </a:solidFill>
                <a:cs typeface="Times New Roman" panose="02020603050405020304" pitchFamily="18" charset="0"/>
              </a:rPr>
              <a:t>LT Levi Rosa </a:t>
            </a:r>
          </a:p>
          <a:p>
            <a:r>
              <a:rPr lang="en-US" sz="3200" dirty="0">
                <a:solidFill>
                  <a:schemeClr val="bg1"/>
                </a:solidFill>
                <a:cs typeface="Times New Roman" panose="02020603050405020304" pitchFamily="18" charset="0"/>
              </a:rPr>
              <a:t>LT Erick Samayoa</a:t>
            </a:r>
          </a:p>
          <a:p>
            <a:r>
              <a:rPr lang="en-US" sz="3200" dirty="0">
                <a:solidFill>
                  <a:schemeClr val="bg1"/>
                </a:solidFill>
                <a:cs typeface="Times New Roman" panose="02020603050405020304" pitchFamily="18" charset="0"/>
              </a:rPr>
              <a:t>LT Matthew Searight</a:t>
            </a:r>
          </a:p>
          <a:p>
            <a:r>
              <a:rPr lang="en-US" sz="3200" dirty="0">
                <a:solidFill>
                  <a:schemeClr val="bg1"/>
                </a:solidFill>
                <a:cs typeface="Times New Roman" panose="02020603050405020304" pitchFamily="18" charset="0"/>
              </a:rPr>
              <a:t>LT Jonathan Shepherd</a:t>
            </a:r>
          </a:p>
          <a:p>
            <a:r>
              <a:rPr lang="en-US" sz="3200" dirty="0">
                <a:solidFill>
                  <a:schemeClr val="bg1"/>
                </a:solidFill>
                <a:cs typeface="Times New Roman" panose="02020603050405020304" pitchFamily="18" charset="0"/>
              </a:rPr>
              <a:t>LT Scott Snowden </a:t>
            </a:r>
          </a:p>
          <a:p>
            <a:r>
              <a:rPr lang="en-US" sz="3200" dirty="0">
                <a:solidFill>
                  <a:schemeClr val="bg1"/>
                </a:solidFill>
                <a:cs typeface="Times New Roman" panose="02020603050405020304" pitchFamily="18" charset="0"/>
              </a:rPr>
              <a:t>LT Russell Sunda</a:t>
            </a:r>
          </a:p>
          <a:p>
            <a:r>
              <a:rPr lang="en-US" sz="3200" dirty="0">
                <a:solidFill>
                  <a:schemeClr val="bg1"/>
                </a:solidFill>
                <a:cs typeface="Times New Roman" panose="02020603050405020304" pitchFamily="18" charset="0"/>
              </a:rPr>
              <a:t>LT Jimmy Wickham</a:t>
            </a:r>
          </a:p>
          <a:p>
            <a:r>
              <a:rPr lang="en-US" sz="3200" dirty="0">
                <a:solidFill>
                  <a:schemeClr val="bg1"/>
                </a:solidFill>
                <a:cs typeface="Times New Roman" panose="02020603050405020304" pitchFamily="18" charset="0"/>
              </a:rPr>
              <a:t>LT Lucas Woods</a:t>
            </a:r>
          </a:p>
          <a:p>
            <a:r>
              <a:rPr lang="en-US" sz="3200" dirty="0">
                <a:solidFill>
                  <a:schemeClr val="bg1"/>
                </a:solidFill>
                <a:latin typeface="Times New Roman" panose="02020603050405020304" pitchFamily="18" charset="0"/>
                <a:cs typeface="Times New Roman" panose="02020603050405020304" pitchFamily="18" charset="0"/>
              </a:rPr>
              <a:t> </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3AB3990-924C-4535-80C9-EA3050B624A9}"/>
              </a:ext>
            </a:extLst>
          </p:cNvPr>
          <p:cNvSpPr txBox="1"/>
          <p:nvPr/>
        </p:nvSpPr>
        <p:spPr>
          <a:xfrm>
            <a:off x="3061354" y="0"/>
            <a:ext cx="6581802" cy="984885"/>
          </a:xfrm>
          <a:prstGeom prst="rect">
            <a:avLst/>
          </a:prstGeom>
          <a:noFill/>
        </p:spPr>
        <p:txBody>
          <a:bodyPr wrap="none" rtlCol="0">
            <a:spAutoFit/>
          </a:bodyPr>
          <a:lstStyle/>
          <a:p>
            <a:r>
              <a:rPr lang="en-US" sz="4000" u="sng" dirty="0">
                <a:solidFill>
                  <a:schemeClr val="bg1"/>
                </a:solidFill>
                <a:latin typeface="Copperplate Gothic Bold" panose="020E0705020206020404" pitchFamily="34" charset="0"/>
              </a:rPr>
              <a:t>2021 Meyer Scholars </a:t>
            </a:r>
          </a:p>
          <a:p>
            <a:endParaRPr lang="en-US" dirty="0"/>
          </a:p>
        </p:txBody>
      </p:sp>
      <p:pic>
        <p:nvPicPr>
          <p:cNvPr id="9" name="Picture 8">
            <a:extLst>
              <a:ext uri="{FF2B5EF4-FFF2-40B4-BE49-F238E27FC236}">
                <a16:creationId xmlns:a16="http://schemas.microsoft.com/office/drawing/2014/main" id="{526BBE59-501B-4B1A-BEB9-A6789F166FD3}"/>
              </a:ext>
            </a:extLst>
          </p:cNvPr>
          <p:cNvPicPr>
            <a:picLocks noChangeAspect="1"/>
          </p:cNvPicPr>
          <p:nvPr/>
        </p:nvPicPr>
        <p:blipFill rotWithShape="1">
          <a:blip r:embed="rId3">
            <a:extLst>
              <a:ext uri="{28A0092B-C50C-407E-A947-70E740481C1C}">
                <a14:useLocalDpi xmlns:a14="http://schemas.microsoft.com/office/drawing/2010/main" val="0"/>
              </a:ext>
            </a:extLst>
          </a:blip>
          <a:srcRect l="14887" r="15717"/>
          <a:stretch/>
        </p:blipFill>
        <p:spPr>
          <a:xfrm>
            <a:off x="4231784" y="967206"/>
            <a:ext cx="3956342" cy="4351339"/>
          </a:xfrm>
          <a:prstGeom prst="rect">
            <a:avLst/>
          </a:prstGeom>
        </p:spPr>
      </p:pic>
      <p:sp>
        <p:nvSpPr>
          <p:cNvPr id="3" name="TextBox 2">
            <a:extLst>
              <a:ext uri="{FF2B5EF4-FFF2-40B4-BE49-F238E27FC236}">
                <a16:creationId xmlns:a16="http://schemas.microsoft.com/office/drawing/2014/main" id="{62ECE5B5-4618-4228-93CB-DDD497038C0C}"/>
              </a:ext>
            </a:extLst>
          </p:cNvPr>
          <p:cNvSpPr txBox="1"/>
          <p:nvPr/>
        </p:nvSpPr>
        <p:spPr>
          <a:xfrm>
            <a:off x="5274964" y="6006668"/>
            <a:ext cx="7244163" cy="461665"/>
          </a:xfrm>
          <a:prstGeom prst="rect">
            <a:avLst/>
          </a:prstGeom>
          <a:noFill/>
        </p:spPr>
        <p:txBody>
          <a:bodyPr wrap="none" rtlCol="0">
            <a:spAutoFit/>
          </a:bodyPr>
          <a:lstStyle/>
          <a:p>
            <a:r>
              <a:rPr lang="en-US" sz="2400" dirty="0">
                <a:solidFill>
                  <a:srgbClr val="FFFF00"/>
                </a:solidFill>
              </a:rPr>
              <a:t>VADM Eli T. Reich Fellow  -  LCDR Mike Green, USN (Ret) </a:t>
            </a:r>
          </a:p>
        </p:txBody>
      </p:sp>
      <p:sp>
        <p:nvSpPr>
          <p:cNvPr id="5" name="TextBox 4">
            <a:extLst>
              <a:ext uri="{FF2B5EF4-FFF2-40B4-BE49-F238E27FC236}">
                <a16:creationId xmlns:a16="http://schemas.microsoft.com/office/drawing/2014/main" id="{22DF6239-6A0A-49CC-BB55-C88ADB6B6507}"/>
              </a:ext>
            </a:extLst>
          </p:cNvPr>
          <p:cNvSpPr txBox="1"/>
          <p:nvPr/>
        </p:nvSpPr>
        <p:spPr>
          <a:xfrm>
            <a:off x="46348" y="6004158"/>
            <a:ext cx="5181600" cy="461665"/>
          </a:xfrm>
          <a:prstGeom prst="rect">
            <a:avLst/>
          </a:prstGeom>
          <a:noFill/>
        </p:spPr>
        <p:txBody>
          <a:bodyPr wrap="square" rtlCol="0">
            <a:spAutoFit/>
          </a:bodyPr>
          <a:lstStyle/>
          <a:p>
            <a:r>
              <a:rPr lang="en-US" sz="2400" dirty="0">
                <a:solidFill>
                  <a:srgbClr val="FFFF00"/>
                </a:solidFill>
              </a:rPr>
              <a:t>Executive Director - LCDR Brian Curran</a:t>
            </a:r>
          </a:p>
        </p:txBody>
      </p:sp>
      <p:sp>
        <p:nvSpPr>
          <p:cNvPr id="13" name="TextBox 12">
            <a:extLst>
              <a:ext uri="{FF2B5EF4-FFF2-40B4-BE49-F238E27FC236}">
                <a16:creationId xmlns:a16="http://schemas.microsoft.com/office/drawing/2014/main" id="{266AA50F-6EBF-44AC-A8C7-1CF3E6825078}"/>
              </a:ext>
            </a:extLst>
          </p:cNvPr>
          <p:cNvSpPr txBox="1"/>
          <p:nvPr/>
        </p:nvSpPr>
        <p:spPr>
          <a:xfrm>
            <a:off x="4208276" y="5429608"/>
            <a:ext cx="3956342" cy="584775"/>
          </a:xfrm>
          <a:prstGeom prst="rect">
            <a:avLst/>
          </a:prstGeom>
          <a:noFill/>
        </p:spPr>
        <p:txBody>
          <a:bodyPr wrap="square" rtlCol="0">
            <a:spAutoFit/>
          </a:bodyPr>
          <a:lstStyle/>
          <a:p>
            <a:r>
              <a:rPr lang="en-US" sz="3200" b="1" dirty="0">
                <a:solidFill>
                  <a:srgbClr val="FF0000"/>
                </a:solidFill>
              </a:rPr>
              <a:t>Capt Tim Zebrowski</a:t>
            </a:r>
          </a:p>
        </p:txBody>
      </p:sp>
    </p:spTree>
    <p:extLst>
      <p:ext uri="{BB962C8B-B14F-4D97-AF65-F5344CB8AC3E}">
        <p14:creationId xmlns:p14="http://schemas.microsoft.com/office/powerpoint/2010/main" val="335598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84096-8790-4CD0-A122-2B5DB1B64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411"/>
            <a:ext cx="12192000" cy="6849639"/>
          </a:xfrm>
          <a:prstGeom prst="rect">
            <a:avLst/>
          </a:prstGeom>
        </p:spPr>
      </p:pic>
      <p:sp>
        <p:nvSpPr>
          <p:cNvPr id="4" name="Title 3">
            <a:extLst>
              <a:ext uri="{FF2B5EF4-FFF2-40B4-BE49-F238E27FC236}">
                <a16:creationId xmlns:a16="http://schemas.microsoft.com/office/drawing/2014/main" id="{94B39DF5-5B44-41A0-87CA-4ECAE7ADE9AD}"/>
              </a:ext>
            </a:extLst>
          </p:cNvPr>
          <p:cNvSpPr>
            <a:spLocks noGrp="1"/>
          </p:cNvSpPr>
          <p:nvPr>
            <p:ph type="title"/>
          </p:nvPr>
        </p:nvSpPr>
        <p:spPr>
          <a:xfrm>
            <a:off x="87180" y="-63067"/>
            <a:ext cx="6750500" cy="1325563"/>
          </a:xfrm>
        </p:spPr>
        <p:txBody>
          <a:bodyPr>
            <a:normAutofit/>
          </a:bodyPr>
          <a:lstStyle/>
          <a:p>
            <a:r>
              <a:rPr lang="en-US" dirty="0">
                <a:solidFill>
                  <a:srgbClr val="0000FF"/>
                </a:solidFill>
                <a:latin typeface="Copperplate Gothic Bold" panose="020E0705020206020404" pitchFamily="34" charset="0"/>
              </a:rPr>
              <a:t>Meyer Scholars</a:t>
            </a:r>
          </a:p>
        </p:txBody>
      </p:sp>
      <p:pic>
        <p:nvPicPr>
          <p:cNvPr id="6" name="Picture 5">
            <a:extLst>
              <a:ext uri="{FF2B5EF4-FFF2-40B4-BE49-F238E27FC236}">
                <a16:creationId xmlns:a16="http://schemas.microsoft.com/office/drawing/2014/main" id="{FF7749B3-36E8-41FF-8ECB-62D8F21B5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111" y="127077"/>
            <a:ext cx="3345672" cy="4184647"/>
          </a:xfrm>
          <a:prstGeom prst="rect">
            <a:avLst/>
          </a:prstGeom>
        </p:spPr>
      </p:pic>
      <p:sp>
        <p:nvSpPr>
          <p:cNvPr id="12" name="TextBox 11">
            <a:extLst>
              <a:ext uri="{FF2B5EF4-FFF2-40B4-BE49-F238E27FC236}">
                <a16:creationId xmlns:a16="http://schemas.microsoft.com/office/drawing/2014/main" id="{63E7E21C-C99E-41A7-A625-FC0C4B5A3807}"/>
              </a:ext>
            </a:extLst>
          </p:cNvPr>
          <p:cNvSpPr txBox="1"/>
          <p:nvPr/>
        </p:nvSpPr>
        <p:spPr>
          <a:xfrm>
            <a:off x="390485" y="1100167"/>
            <a:ext cx="7387150" cy="5078313"/>
          </a:xfrm>
          <a:prstGeom prst="rect">
            <a:avLst/>
          </a:prstGeom>
          <a:solidFill>
            <a:schemeClr val="bg2">
              <a:alpha val="50000"/>
            </a:schemeClr>
          </a:solidFill>
          <a:effectLst>
            <a:softEdge rad="431800"/>
          </a:effectLst>
        </p:spPr>
        <p:txBody>
          <a:bodyPr wrap="none" rtlCol="0">
            <a:spAutoFit/>
          </a:bodyPr>
          <a:lstStyle/>
          <a:p>
            <a:r>
              <a:rPr lang="en-US" sz="2800" dirty="0">
                <a:solidFill>
                  <a:srgbClr val="0000FF"/>
                </a:solidFill>
                <a:latin typeface="Copperplate Gothic Bold" panose="020E0705020206020404" pitchFamily="34" charset="0"/>
              </a:rPr>
              <a:t>See, email, or call :</a:t>
            </a:r>
          </a:p>
          <a:p>
            <a:r>
              <a:rPr lang="en-US" sz="2800" dirty="0">
                <a:solidFill>
                  <a:srgbClr val="0000FF"/>
                </a:solidFill>
                <a:latin typeface="Copperplate Gothic Bold" panose="020E0705020206020404" pitchFamily="34" charset="0"/>
              </a:rPr>
              <a:t>  </a:t>
            </a:r>
          </a:p>
          <a:p>
            <a:r>
              <a:rPr lang="en-US" sz="2800" b="1" dirty="0">
                <a:solidFill>
                  <a:srgbClr val="2C3EE8"/>
                </a:solidFill>
                <a:latin typeface="Copperplate Gothic Bold" panose="020E0705020206020404" pitchFamily="34" charset="0"/>
              </a:rPr>
              <a:t>   </a:t>
            </a:r>
            <a:r>
              <a:rPr lang="en-US" sz="3200" dirty="0">
                <a:solidFill>
                  <a:srgbClr val="2C3EE8"/>
                </a:solidFill>
                <a:latin typeface="Copperplate Gothic Bold" panose="020E0705020206020404" pitchFamily="34" charset="0"/>
              </a:rPr>
              <a:t>C</a:t>
            </a:r>
            <a:r>
              <a:rPr lang="en-US" sz="3200" b="1" dirty="0">
                <a:solidFill>
                  <a:srgbClr val="2C3EE8"/>
                </a:solidFill>
                <a:latin typeface="Times New Roman" panose="02020603050405020304" pitchFamily="18" charset="0"/>
                <a:cs typeface="Times New Roman" panose="02020603050405020304" pitchFamily="18" charset="0"/>
              </a:rPr>
              <a:t>apt</a:t>
            </a:r>
            <a:r>
              <a:rPr lang="en-US" sz="2800" dirty="0">
                <a:solidFill>
                  <a:srgbClr val="2C3EE8"/>
                </a:solidFill>
                <a:latin typeface="Copperplate Gothic Bold" panose="020E0705020206020404" pitchFamily="34" charset="0"/>
              </a:rPr>
              <a:t> Andrew Benton</a:t>
            </a:r>
          </a:p>
          <a:p>
            <a:r>
              <a:rPr lang="en-US" sz="2800" b="1" dirty="0">
                <a:solidFill>
                  <a:srgbClr val="2C3EE8"/>
                </a:solidFill>
                <a:latin typeface="Copperplate Gothic Bold" panose="020E0705020206020404" pitchFamily="34" charset="0"/>
              </a:rPr>
              <a:t>   Meyer Scholar Accession Officer</a:t>
            </a:r>
          </a:p>
          <a:p>
            <a:r>
              <a:rPr lang="en-US" sz="2800" b="1" dirty="0">
                <a:solidFill>
                  <a:srgbClr val="2C3EE8"/>
                </a:solidFill>
                <a:latin typeface="Copperplate Gothic Bold" panose="020E0705020206020404" pitchFamily="34" charset="0"/>
              </a:rPr>
              <a:t>  andrew.d.benton@nps.edu   </a:t>
            </a:r>
          </a:p>
          <a:p>
            <a:r>
              <a:rPr lang="en-US" sz="2800" b="1" dirty="0">
                <a:solidFill>
                  <a:srgbClr val="2C3EE8"/>
                </a:solidFill>
                <a:latin typeface="Copperplate Gothic Bold" panose="020E0705020206020404" pitchFamily="34" charset="0"/>
              </a:rPr>
              <a:t>   </a:t>
            </a:r>
          </a:p>
          <a:p>
            <a:r>
              <a:rPr lang="en-US" sz="2800" dirty="0">
                <a:solidFill>
                  <a:srgbClr val="2C3EE8"/>
                </a:solidFill>
                <a:latin typeface="Copperplate Gothic Bold" panose="020E0705020206020404" pitchFamily="34" charset="0"/>
              </a:rPr>
              <a:t>Or</a:t>
            </a:r>
            <a:r>
              <a:rPr lang="en-US" sz="4000" dirty="0">
                <a:solidFill>
                  <a:srgbClr val="2C3EE8"/>
                </a:solidFill>
                <a:latin typeface="Copperplate Gothic Bold" panose="020E0705020206020404" pitchFamily="34" charset="0"/>
              </a:rPr>
              <a:t> </a:t>
            </a:r>
          </a:p>
          <a:p>
            <a:r>
              <a:rPr lang="en-US" sz="2800" dirty="0">
                <a:solidFill>
                  <a:srgbClr val="0000FF"/>
                </a:solidFill>
                <a:latin typeface="Copperplate Gothic Bold" panose="020E0705020206020404" pitchFamily="34" charset="0"/>
              </a:rPr>
              <a:t>John Hammerer </a:t>
            </a:r>
          </a:p>
          <a:p>
            <a:r>
              <a:rPr lang="en-US" sz="2800" dirty="0">
                <a:solidFill>
                  <a:srgbClr val="0000FF"/>
                </a:solidFill>
                <a:latin typeface="Copperplate Gothic Bold" panose="020E0705020206020404" pitchFamily="34" charset="0"/>
              </a:rPr>
              <a:t>Spanagle 200A </a:t>
            </a:r>
          </a:p>
          <a:p>
            <a:r>
              <a:rPr lang="en-US" sz="2800" dirty="0">
                <a:solidFill>
                  <a:srgbClr val="0000FF"/>
                </a:solidFill>
                <a:latin typeface="Copperplate Gothic Bold" panose="020E0705020206020404" pitchFamily="34" charset="0"/>
              </a:rPr>
              <a:t>John.hammerer@nps.edu</a:t>
            </a:r>
          </a:p>
          <a:p>
            <a:r>
              <a:rPr lang="en-US" sz="2800" dirty="0">
                <a:solidFill>
                  <a:srgbClr val="0000FF"/>
                </a:solidFill>
                <a:latin typeface="Copperplate Gothic Bold" panose="020E0705020206020404" pitchFamily="34" charset="0"/>
              </a:rPr>
              <a:t>571-435-3244</a:t>
            </a:r>
          </a:p>
        </p:txBody>
      </p:sp>
      <p:sp>
        <p:nvSpPr>
          <p:cNvPr id="5" name="TextBox 4">
            <a:extLst>
              <a:ext uri="{FF2B5EF4-FFF2-40B4-BE49-F238E27FC236}">
                <a16:creationId xmlns:a16="http://schemas.microsoft.com/office/drawing/2014/main" id="{0D52AB2D-6104-4D5A-8483-63630DC5D86A}"/>
              </a:ext>
            </a:extLst>
          </p:cNvPr>
          <p:cNvSpPr txBox="1"/>
          <p:nvPr/>
        </p:nvSpPr>
        <p:spPr>
          <a:xfrm>
            <a:off x="213011" y="5985375"/>
            <a:ext cx="184731" cy="646331"/>
          </a:xfrm>
          <a:prstGeom prst="rect">
            <a:avLst/>
          </a:prstGeom>
          <a:noFill/>
        </p:spPr>
        <p:txBody>
          <a:bodyPr wrap="none" rtlCol="0">
            <a:spAutoFit/>
          </a:bodyPr>
          <a:lstStyle/>
          <a:p>
            <a:br>
              <a:rPr lang="en-US" b="1" i="1" dirty="0">
                <a:solidFill>
                  <a:srgbClr val="FFFFFF"/>
                </a:solidFill>
              </a:rPr>
            </a:br>
            <a:endParaRPr lang="en-US" dirty="0"/>
          </a:p>
        </p:txBody>
      </p:sp>
    </p:spTree>
    <p:extLst>
      <p:ext uri="{BB962C8B-B14F-4D97-AF65-F5344CB8AC3E}">
        <p14:creationId xmlns:p14="http://schemas.microsoft.com/office/powerpoint/2010/main" val="31146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originals/5f/2d/3c/5f2d3c6c1b7b866c05d34ccf2b04c75c.jpg">
            <a:extLst>
              <a:ext uri="{FF2B5EF4-FFF2-40B4-BE49-F238E27FC236}">
                <a16:creationId xmlns:a16="http://schemas.microsoft.com/office/drawing/2014/main" id="{CBE8AFCC-3690-4E04-A45D-145C2769E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3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4.bp.blogspot.com/-6wHO-Sc3a_4/WV4Vy3pczJI/AAAAAAABb_0/ICb5rkfquEYGTzVjbB2OMoLJFASY0aR8ACLcBGAs/s1600/EABO%2BConcept%2BToolkit%2B%2528Public%2529.jpg">
            <a:extLst>
              <a:ext uri="{FF2B5EF4-FFF2-40B4-BE49-F238E27FC236}">
                <a16:creationId xmlns:a16="http://schemas.microsoft.com/office/drawing/2014/main" id="{BD985FD2-3C06-4BDF-AB89-26AA1B1228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12"/>
          <a:stretch/>
        </p:blipFill>
        <p:spPr bwMode="auto">
          <a:xfrm>
            <a:off x="1009649" y="0"/>
            <a:ext cx="101727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862B28-CA7D-4F42-94CE-F9F479168C50}"/>
              </a:ext>
            </a:extLst>
          </p:cNvPr>
          <p:cNvSpPr txBox="1"/>
          <p:nvPr/>
        </p:nvSpPr>
        <p:spPr>
          <a:xfrm>
            <a:off x="1797979" y="215756"/>
            <a:ext cx="7941922" cy="2123658"/>
          </a:xfrm>
          <a:prstGeom prst="rect">
            <a:avLst/>
          </a:prstGeom>
          <a:solidFill>
            <a:schemeClr val="tx2">
              <a:lumMod val="60000"/>
              <a:lumOff val="40000"/>
            </a:schemeClr>
          </a:solidFill>
        </p:spPr>
        <p:txBody>
          <a:bodyPr wrap="square" rtlCol="0">
            <a:spAutoFit/>
          </a:bodyPr>
          <a:lstStyle/>
          <a:p>
            <a:pPr algn="ctr"/>
            <a:r>
              <a:rPr lang="en-US" sz="4400" dirty="0">
                <a:solidFill>
                  <a:schemeClr val="bg1"/>
                </a:solidFill>
                <a:latin typeface="Copperplate Gothic Bold" panose="020E0705020206020404" pitchFamily="34" charset="0"/>
              </a:rPr>
              <a:t>EXPEDITIONARY ADVANCED BASE OPERATIONS </a:t>
            </a:r>
          </a:p>
        </p:txBody>
      </p:sp>
    </p:spTree>
    <p:extLst>
      <p:ext uri="{BB962C8B-B14F-4D97-AF65-F5344CB8AC3E}">
        <p14:creationId xmlns:p14="http://schemas.microsoft.com/office/powerpoint/2010/main" val="373572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Iwo Jima Amphibious Ready Group conducts a COMPTUEX.">
            <a:extLst>
              <a:ext uri="{FF2B5EF4-FFF2-40B4-BE49-F238E27FC236}">
                <a16:creationId xmlns:a16="http://schemas.microsoft.com/office/drawing/2014/main" id="{35D0E581-C133-4668-992C-CB213EFE76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93" b="4198"/>
          <a:stretch/>
        </p:blipFill>
        <p:spPr bwMode="auto">
          <a:xfrm>
            <a:off x="0" y="20608"/>
            <a:ext cx="5640514" cy="38263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rmytimes.com/resizer/qyeF7BOJYkNwVec7JB5oa0gTSO8=/1200x0/filters:quality(100)/arc-anglerfish-arc2-prod-mco.s3.amazonaws.com/public/KLLR6VFO3NBGBB5KANZP4LCDWQ.png">
            <a:extLst>
              <a:ext uri="{FF2B5EF4-FFF2-40B4-BE49-F238E27FC236}">
                <a16:creationId xmlns:a16="http://schemas.microsoft.com/office/drawing/2014/main" id="{75C0F0A5-C807-4E20-8965-7668AABAC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708" y="3219024"/>
            <a:ext cx="6088292" cy="34246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10.picryl.com/photo/2004/03/24/us-marine-corps-usmc-lieutenant-colonel-ltc-mark-workman-left-tactical-operations-caa61c-1600.jpg">
            <a:extLst>
              <a:ext uri="{FF2B5EF4-FFF2-40B4-BE49-F238E27FC236}">
                <a16:creationId xmlns:a16="http://schemas.microsoft.com/office/drawing/2014/main" id="{0E2DFBE3-0FEF-43C2-BF97-BF8246CA2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110" y="20608"/>
            <a:ext cx="4671487" cy="30655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F80B0586-1ECF-46F3-96A7-F3F4EAA2B9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35002"/>
            <a:ext cx="4181583" cy="294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0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8994-3C21-4264-BCBF-8F8B12BFB3FC}"/>
              </a:ext>
            </a:extLst>
          </p:cNvPr>
          <p:cNvSpPr>
            <a:spLocks noGrp="1"/>
          </p:cNvSpPr>
          <p:nvPr>
            <p:ph type="title"/>
          </p:nvPr>
        </p:nvSpPr>
        <p:spPr>
          <a:xfrm>
            <a:off x="838200" y="131445"/>
            <a:ext cx="10515600" cy="1325563"/>
          </a:xfrm>
        </p:spPr>
        <p:txBody>
          <a:bodyPr/>
          <a:lstStyle/>
          <a:p>
            <a:r>
              <a:rPr lang="en-US" dirty="0">
                <a:latin typeface="Copperplate Gothic Bold" panose="020E0705020206020404" pitchFamily="34" charset="0"/>
              </a:rPr>
              <a:t>Why Meyer Scholars?</a:t>
            </a:r>
          </a:p>
        </p:txBody>
      </p:sp>
      <p:sp>
        <p:nvSpPr>
          <p:cNvPr id="3" name="Content Placeholder 2">
            <a:extLst>
              <a:ext uri="{FF2B5EF4-FFF2-40B4-BE49-F238E27FC236}">
                <a16:creationId xmlns:a16="http://schemas.microsoft.com/office/drawing/2014/main" id="{E859B401-D099-44A6-817B-B14AAE2718DF}"/>
              </a:ext>
            </a:extLst>
          </p:cNvPr>
          <p:cNvSpPr>
            <a:spLocks noGrp="1"/>
          </p:cNvSpPr>
          <p:nvPr>
            <p:ph idx="1"/>
          </p:nvPr>
        </p:nvSpPr>
        <p:spPr>
          <a:xfrm>
            <a:off x="377072" y="1253331"/>
            <a:ext cx="10976728" cy="4606556"/>
          </a:xfrm>
        </p:spPr>
        <p:txBody>
          <a:bodyPr>
            <a:normAutofit fontScale="92500"/>
          </a:bodyPr>
          <a:lstStyle/>
          <a:p>
            <a:r>
              <a:rPr lang="en-US" dirty="0">
                <a:solidFill>
                  <a:schemeClr val="accent1">
                    <a:lumMod val="75000"/>
                  </a:schemeClr>
                </a:solidFill>
              </a:rPr>
              <a:t>The </a:t>
            </a:r>
            <a:r>
              <a:rPr lang="en-US" b="1" dirty="0">
                <a:solidFill>
                  <a:schemeClr val="accent1">
                    <a:lumMod val="75000"/>
                  </a:schemeClr>
                </a:solidFill>
              </a:rPr>
              <a:t>Air and Missile Threat is </a:t>
            </a:r>
            <a:r>
              <a:rPr lang="en-US" b="1" i="1" dirty="0">
                <a:solidFill>
                  <a:schemeClr val="accent1">
                    <a:lumMod val="75000"/>
                  </a:schemeClr>
                </a:solidFill>
              </a:rPr>
              <a:t>Real and Growing</a:t>
            </a:r>
            <a:r>
              <a:rPr lang="en-US" b="1" dirty="0">
                <a:solidFill>
                  <a:schemeClr val="accent1">
                    <a:lumMod val="75000"/>
                  </a:schemeClr>
                </a:solidFill>
              </a:rPr>
              <a:t> </a:t>
            </a:r>
          </a:p>
          <a:p>
            <a:pPr lvl="1"/>
            <a:r>
              <a:rPr lang="en-US" dirty="0">
                <a:solidFill>
                  <a:schemeClr val="accent1">
                    <a:lumMod val="75000"/>
                  </a:schemeClr>
                </a:solidFill>
              </a:rPr>
              <a:t>Proliferation of missile technology </a:t>
            </a:r>
          </a:p>
          <a:p>
            <a:pPr lvl="1"/>
            <a:r>
              <a:rPr lang="en-US" dirty="0">
                <a:solidFill>
                  <a:schemeClr val="accent1">
                    <a:lumMod val="75000"/>
                  </a:schemeClr>
                </a:solidFill>
              </a:rPr>
              <a:t>Hypersonic Threats</a:t>
            </a:r>
          </a:p>
          <a:p>
            <a:pPr lvl="1"/>
            <a:r>
              <a:rPr lang="en-US" dirty="0">
                <a:solidFill>
                  <a:schemeClr val="accent1">
                    <a:lumMod val="75000"/>
                  </a:schemeClr>
                </a:solidFill>
              </a:rPr>
              <a:t>Smaller signatures </a:t>
            </a:r>
          </a:p>
          <a:p>
            <a:pPr lvl="1"/>
            <a:r>
              <a:rPr lang="en-US" dirty="0">
                <a:solidFill>
                  <a:schemeClr val="accent1">
                    <a:lumMod val="75000"/>
                  </a:schemeClr>
                </a:solidFill>
              </a:rPr>
              <a:t>Longer ranges</a:t>
            </a:r>
          </a:p>
          <a:p>
            <a:pPr lvl="1"/>
            <a:r>
              <a:rPr lang="en-US" dirty="0">
                <a:solidFill>
                  <a:schemeClr val="accent1">
                    <a:lumMod val="75000"/>
                  </a:schemeClr>
                </a:solidFill>
              </a:rPr>
              <a:t>Mass raids</a:t>
            </a:r>
          </a:p>
          <a:p>
            <a:pPr lvl="1"/>
            <a:r>
              <a:rPr lang="en-US" dirty="0">
                <a:solidFill>
                  <a:schemeClr val="accent1">
                    <a:lumMod val="75000"/>
                  </a:schemeClr>
                </a:solidFill>
              </a:rPr>
              <a:t>Cyber complexities</a:t>
            </a:r>
          </a:p>
          <a:p>
            <a:pPr lvl="1"/>
            <a:r>
              <a:rPr lang="en-US" dirty="0">
                <a:solidFill>
                  <a:schemeClr val="accent1">
                    <a:lumMod val="75000"/>
                  </a:schemeClr>
                </a:solidFill>
              </a:rPr>
              <a:t>Unaffordable Offense/Defense Costs </a:t>
            </a:r>
          </a:p>
          <a:p>
            <a:r>
              <a:rPr lang="en-US" dirty="0">
                <a:solidFill>
                  <a:schemeClr val="accent1">
                    <a:lumMod val="75000"/>
                  </a:schemeClr>
                </a:solidFill>
              </a:rPr>
              <a:t>There is an </a:t>
            </a:r>
            <a:r>
              <a:rPr lang="en-US" b="1" i="1" dirty="0">
                <a:solidFill>
                  <a:schemeClr val="accent1">
                    <a:lumMod val="75000"/>
                  </a:schemeClr>
                </a:solidFill>
              </a:rPr>
              <a:t>urgent need </a:t>
            </a:r>
            <a:r>
              <a:rPr lang="en-US" b="1" dirty="0">
                <a:solidFill>
                  <a:schemeClr val="accent1">
                    <a:lumMod val="75000"/>
                  </a:schemeClr>
                </a:solidFill>
              </a:rPr>
              <a:t>for officers who are exceptionally well qualified in integrated air and missile defense related disciplines </a:t>
            </a:r>
            <a:r>
              <a:rPr lang="en-US" dirty="0"/>
              <a:t>to lead operational, resource, requirements, and engineering efforts necessary to develop &amp; employ </a:t>
            </a:r>
            <a:r>
              <a:rPr lang="en-US" dirty="0">
                <a:solidFill>
                  <a:schemeClr val="accent1">
                    <a:lumMod val="75000"/>
                  </a:schemeClr>
                </a:solidFill>
              </a:rPr>
              <a:t>highly sophisticated integrated air and missile defense capabilities. </a:t>
            </a:r>
          </a:p>
        </p:txBody>
      </p:sp>
      <p:sp>
        <p:nvSpPr>
          <p:cNvPr id="4" name="TextBox 3">
            <a:extLst>
              <a:ext uri="{FF2B5EF4-FFF2-40B4-BE49-F238E27FC236}">
                <a16:creationId xmlns:a16="http://schemas.microsoft.com/office/drawing/2014/main" id="{9A044246-5C11-49BC-97E7-C242B34062F3}"/>
              </a:ext>
            </a:extLst>
          </p:cNvPr>
          <p:cNvSpPr txBox="1"/>
          <p:nvPr/>
        </p:nvSpPr>
        <p:spPr>
          <a:xfrm>
            <a:off x="569360" y="5955424"/>
            <a:ext cx="11053282" cy="523220"/>
          </a:xfrm>
          <a:prstGeom prst="rect">
            <a:avLst/>
          </a:prstGeom>
          <a:solidFill>
            <a:srgbClr val="FFFF00"/>
          </a:solidFill>
          <a:ln w="28575">
            <a:solidFill>
              <a:schemeClr val="accent1">
                <a:lumMod val="75000"/>
              </a:schemeClr>
            </a:solidFill>
          </a:ln>
        </p:spPr>
        <p:txBody>
          <a:bodyPr wrap="none" rtlCol="0">
            <a:spAutoFit/>
          </a:bodyPr>
          <a:lstStyle/>
          <a:p>
            <a:pPr algn="ctr"/>
            <a:r>
              <a:rPr lang="en-US" sz="2800" b="1" i="1" dirty="0">
                <a:solidFill>
                  <a:srgbClr val="FF0000"/>
                </a:solidFill>
                <a:latin typeface="Calibri" panose="020F0502020204030204" pitchFamily="34" charset="0"/>
                <a:cs typeface="Calibri" panose="020F0502020204030204" pitchFamily="34" charset="0"/>
              </a:rPr>
              <a:t>Increasing technical sophistication demands more, well-educated officers</a:t>
            </a:r>
          </a:p>
        </p:txBody>
      </p:sp>
      <p:pic>
        <p:nvPicPr>
          <p:cNvPr id="6" name="Picture 5">
            <a:extLst>
              <a:ext uri="{FF2B5EF4-FFF2-40B4-BE49-F238E27FC236}">
                <a16:creationId xmlns:a16="http://schemas.microsoft.com/office/drawing/2014/main" id="{D7DCB4B2-EC67-4698-A3D9-C4E2A3FAD435}"/>
              </a:ext>
            </a:extLst>
          </p:cNvPr>
          <p:cNvPicPr>
            <a:picLocks noChangeAspect="1"/>
          </p:cNvPicPr>
          <p:nvPr/>
        </p:nvPicPr>
        <p:blipFill rotWithShape="1">
          <a:blip r:embed="rId3">
            <a:extLst>
              <a:ext uri="{28A0092B-C50C-407E-A947-70E740481C1C}">
                <a14:useLocalDpi xmlns:a14="http://schemas.microsoft.com/office/drawing/2010/main" val="0"/>
              </a:ext>
            </a:extLst>
          </a:blip>
          <a:srcRect l="8347" t="22963" r="6127" b="9866"/>
          <a:stretch/>
        </p:blipFill>
        <p:spPr>
          <a:xfrm>
            <a:off x="8050491" y="1377444"/>
            <a:ext cx="3931881" cy="2721709"/>
          </a:xfrm>
          <a:prstGeom prst="rect">
            <a:avLst/>
          </a:prstGeom>
        </p:spPr>
      </p:pic>
      <p:sp>
        <p:nvSpPr>
          <p:cNvPr id="7" name="TextBox 6">
            <a:extLst>
              <a:ext uri="{FF2B5EF4-FFF2-40B4-BE49-F238E27FC236}">
                <a16:creationId xmlns:a16="http://schemas.microsoft.com/office/drawing/2014/main" id="{C599931D-964F-47F4-8308-8A1765CAFAB8}"/>
              </a:ext>
            </a:extLst>
          </p:cNvPr>
          <p:cNvSpPr txBox="1"/>
          <p:nvPr/>
        </p:nvSpPr>
        <p:spPr>
          <a:xfrm>
            <a:off x="8574193" y="977334"/>
            <a:ext cx="2779607" cy="400110"/>
          </a:xfrm>
          <a:prstGeom prst="rect">
            <a:avLst/>
          </a:prstGeom>
          <a:solidFill>
            <a:schemeClr val="bg1">
              <a:lumMod val="95000"/>
            </a:schemeClr>
          </a:solidFill>
          <a:ln w="12700">
            <a:solidFill>
              <a:schemeClr val="bg1">
                <a:lumMod val="75000"/>
              </a:schemeClr>
            </a:solidFill>
          </a:ln>
        </p:spPr>
        <p:txBody>
          <a:bodyPr wrap="none" rtlCol="0">
            <a:spAutoFit/>
          </a:bodyPr>
          <a:lstStyle/>
          <a:p>
            <a:pPr algn="ctr"/>
            <a:r>
              <a:rPr lang="en-US" sz="2000" b="1" i="1" dirty="0">
                <a:solidFill>
                  <a:schemeClr val="accent1">
                    <a:lumMod val="75000"/>
                  </a:schemeClr>
                </a:solidFill>
                <a:latin typeface="Calibri" panose="020F0502020204030204" pitchFamily="34" charset="0"/>
                <a:cs typeface="Calibri" panose="020F0502020204030204" pitchFamily="34" charset="0"/>
              </a:rPr>
              <a:t>Hypersonic Glide Vehicle</a:t>
            </a:r>
          </a:p>
        </p:txBody>
      </p:sp>
    </p:spTree>
    <p:extLst>
      <p:ext uri="{BB962C8B-B14F-4D97-AF65-F5344CB8AC3E}">
        <p14:creationId xmlns:p14="http://schemas.microsoft.com/office/powerpoint/2010/main" val="17806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BF9D-8249-4BE7-BC5A-5827AB893FDE}"/>
              </a:ext>
            </a:extLst>
          </p:cNvPr>
          <p:cNvSpPr>
            <a:spLocks noGrp="1"/>
          </p:cNvSpPr>
          <p:nvPr>
            <p:ph type="title"/>
          </p:nvPr>
        </p:nvSpPr>
        <p:spPr/>
        <p:txBody>
          <a:bodyPr/>
          <a:lstStyle/>
          <a:p>
            <a:r>
              <a:rPr lang="en-US" dirty="0"/>
              <a:t> </a:t>
            </a:r>
          </a:p>
        </p:txBody>
      </p:sp>
      <p:pic>
        <p:nvPicPr>
          <p:cNvPr id="6" name="Picture 5">
            <a:extLst>
              <a:ext uri="{FF2B5EF4-FFF2-40B4-BE49-F238E27FC236}">
                <a16:creationId xmlns:a16="http://schemas.microsoft.com/office/drawing/2014/main" id="{C160B772-01CF-47DF-A88A-A12516D62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0618"/>
            <a:ext cx="12192000" cy="63573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effectLst/>
        </p:spPr>
      </p:pic>
      <p:sp>
        <p:nvSpPr>
          <p:cNvPr id="7" name="Title 3">
            <a:extLst>
              <a:ext uri="{FF2B5EF4-FFF2-40B4-BE49-F238E27FC236}">
                <a16:creationId xmlns:a16="http://schemas.microsoft.com/office/drawing/2014/main" id="{BF98510A-C46E-4A82-AB9F-D664DA21D93F}"/>
              </a:ext>
            </a:extLst>
          </p:cNvPr>
          <p:cNvSpPr txBox="1">
            <a:spLocks/>
          </p:cNvSpPr>
          <p:nvPr/>
        </p:nvSpPr>
        <p:spPr>
          <a:xfrm>
            <a:off x="952109" y="320134"/>
            <a:ext cx="8870623" cy="1325564"/>
          </a:xfrm>
          <a:prstGeom prst="rect">
            <a:avLst/>
          </a:prstGeom>
          <a:solidFill>
            <a:schemeClr val="accent3">
              <a:lumMod val="60000"/>
              <a:lumOff val="40000"/>
              <a:alpha val="28000"/>
            </a:schemeClr>
          </a:solidFill>
          <a:effectLst>
            <a:softEdge rad="317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sz="3600" b="1" dirty="0">
                <a:solidFill>
                  <a:srgbClr val="002060"/>
                </a:solidFill>
                <a:latin typeface="Copperplate Gothic Bold" panose="020E0705020206020404" pitchFamily="34" charset="0"/>
              </a:rPr>
              <a:t>                  </a:t>
            </a:r>
            <a:r>
              <a:rPr lang="en-US" b="1" dirty="0">
                <a:solidFill>
                  <a:srgbClr val="002060"/>
                </a:solidFill>
                <a:latin typeface="Copperplate Gothic Bold" panose="020E0705020206020404" pitchFamily="34" charset="0"/>
              </a:rPr>
              <a:t>Closing the Gap</a:t>
            </a:r>
            <a:endParaRPr lang="en-US" sz="3600" b="1" u="sng" dirty="0">
              <a:solidFill>
                <a:srgbClr val="002060"/>
              </a:solidFill>
              <a:latin typeface="Copperplate Gothic Bold" panose="020E0705020206020404" pitchFamily="34" charset="0"/>
            </a:endParaRPr>
          </a:p>
        </p:txBody>
      </p:sp>
      <p:sp>
        <p:nvSpPr>
          <p:cNvPr id="3" name="TextBox 2">
            <a:extLst>
              <a:ext uri="{FF2B5EF4-FFF2-40B4-BE49-F238E27FC236}">
                <a16:creationId xmlns:a16="http://schemas.microsoft.com/office/drawing/2014/main" id="{28B1A850-3D1F-4E09-B58A-13511966F69E}"/>
              </a:ext>
            </a:extLst>
          </p:cNvPr>
          <p:cNvSpPr txBox="1"/>
          <p:nvPr/>
        </p:nvSpPr>
        <p:spPr>
          <a:xfrm>
            <a:off x="432620" y="1050662"/>
            <a:ext cx="11759380" cy="4031873"/>
          </a:xfrm>
          <a:prstGeom prst="rect">
            <a:avLst/>
          </a:prstGeom>
          <a:solidFill>
            <a:schemeClr val="bg2">
              <a:lumMod val="50000"/>
              <a:alpha val="60000"/>
            </a:schemeClr>
          </a:solidFill>
          <a:effectLst>
            <a:softEdge rad="406400"/>
          </a:effectLst>
        </p:spPr>
        <p:txBody>
          <a:bodyPr wrap="square" rtlCol="0">
            <a:spAutoFit/>
          </a:bodyPr>
          <a:lstStyle/>
          <a:p>
            <a:endParaRPr lang="en-US" b="1" dirty="0">
              <a:solidFill>
                <a:srgbClr val="002060"/>
              </a:solidFill>
              <a:latin typeface="Copperplate Gothic Bold" panose="020E0705020206020404" pitchFamily="34" charset="0"/>
            </a:endParaRPr>
          </a:p>
          <a:p>
            <a:pPr marL="571500" indent="-5715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Recruit more officers </a:t>
            </a:r>
            <a:r>
              <a:rPr lang="en-US" sz="2800" b="1" u="sng" dirty="0">
                <a:solidFill>
                  <a:schemeClr val="bg1"/>
                </a:solidFill>
                <a:latin typeface="Calibri" panose="020F0502020204030204" pitchFamily="34" charset="0"/>
                <a:cs typeface="Calibri" panose="020F0502020204030204" pitchFamily="34" charset="0"/>
              </a:rPr>
              <a:t>inside</a:t>
            </a:r>
            <a:r>
              <a:rPr lang="en-US" sz="2800" b="1" dirty="0">
                <a:solidFill>
                  <a:schemeClr val="bg1"/>
                </a:solidFill>
                <a:latin typeface="Calibri" panose="020F0502020204030204" pitchFamily="34" charset="0"/>
                <a:cs typeface="Calibri" panose="020F0502020204030204" pitchFamily="34" charset="0"/>
              </a:rPr>
              <a:t> NPS </a:t>
            </a:r>
          </a:p>
          <a:p>
            <a:r>
              <a:rPr lang="en-US" sz="2800" b="1" dirty="0">
                <a:solidFill>
                  <a:schemeClr val="bg1"/>
                </a:solidFill>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Resurrect proven principles based on FOA’s Wisdom         </a:t>
            </a:r>
          </a:p>
          <a:p>
            <a:pPr marL="571500" indent="-571500">
              <a:buFont typeface="Arial" panose="020B0604020202020204" pitchFamily="34" charset="0"/>
              <a:buChar char="•"/>
            </a:pPr>
            <a:endParaRPr lang="en-US" sz="28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Provide more combat systems learning opportunities</a:t>
            </a:r>
          </a:p>
          <a:p>
            <a:pPr marL="571500" indent="-571500">
              <a:buFont typeface="Arial" panose="020B0604020202020204" pitchFamily="34" charset="0"/>
              <a:buChar char="•"/>
            </a:pPr>
            <a:endParaRPr lang="en-US" sz="28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Relentlessly Strive for Professional Excellence     </a:t>
            </a:r>
          </a:p>
          <a:p>
            <a:pPr marL="571500" indent="-571500">
              <a:buFont typeface="Arial" panose="020B0604020202020204" pitchFamily="34" charset="0"/>
              <a:buChar char="•"/>
            </a:pPr>
            <a:endParaRPr lang="en-US" sz="2400" b="1" dirty="0">
              <a:solidFill>
                <a:schemeClr val="bg1"/>
              </a:solidFill>
              <a:latin typeface="Copperplate Gothic Bold" panose="020E0705020206020404" pitchFamily="34" charset="0"/>
            </a:endParaRPr>
          </a:p>
          <a:p>
            <a:endParaRPr lang="en-US" dirty="0"/>
          </a:p>
        </p:txBody>
      </p:sp>
    </p:spTree>
    <p:extLst>
      <p:ext uri="{BB962C8B-B14F-4D97-AF65-F5344CB8AC3E}">
        <p14:creationId xmlns:p14="http://schemas.microsoft.com/office/powerpoint/2010/main" val="5223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A370-6720-4EFC-B3E3-75C2FF45D2FA}"/>
              </a:ext>
            </a:extLst>
          </p:cNvPr>
          <p:cNvSpPr>
            <a:spLocks noGrp="1"/>
          </p:cNvSpPr>
          <p:nvPr>
            <p:ph type="title"/>
          </p:nvPr>
        </p:nvSpPr>
        <p:spPr/>
        <p:txBody>
          <a:bodyPr/>
          <a:lstStyle/>
          <a:p>
            <a:r>
              <a:rPr lang="en-US" dirty="0"/>
              <a:t> </a:t>
            </a:r>
          </a:p>
        </p:txBody>
      </p:sp>
      <p:sp>
        <p:nvSpPr>
          <p:cNvPr id="6" name="Content Placeholder 5">
            <a:extLst>
              <a:ext uri="{FF2B5EF4-FFF2-40B4-BE49-F238E27FC236}">
                <a16:creationId xmlns:a16="http://schemas.microsoft.com/office/drawing/2014/main" id="{7558C8D7-0CA1-45BB-B91A-D128E709378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971BF05-199A-4A8F-869A-BBEA5D95462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05688"/>
            <a:ext cx="12192000" cy="6037611"/>
          </a:xfrm>
          <a:prstGeom prst="rect">
            <a:avLst/>
          </a:prstGeom>
        </p:spPr>
      </p:pic>
      <p:sp>
        <p:nvSpPr>
          <p:cNvPr id="5" name="TextBox 4">
            <a:extLst>
              <a:ext uri="{FF2B5EF4-FFF2-40B4-BE49-F238E27FC236}">
                <a16:creationId xmlns:a16="http://schemas.microsoft.com/office/drawing/2014/main" id="{8CABCF52-B103-4771-937C-A86FC925213D}"/>
              </a:ext>
            </a:extLst>
          </p:cNvPr>
          <p:cNvSpPr txBox="1"/>
          <p:nvPr/>
        </p:nvSpPr>
        <p:spPr>
          <a:xfrm>
            <a:off x="1067423" y="823422"/>
            <a:ext cx="10889612" cy="3785652"/>
          </a:xfrm>
          <a:prstGeom prst="rect">
            <a:avLst/>
          </a:prstGeom>
          <a:noFill/>
        </p:spPr>
        <p:txBody>
          <a:bodyPr wrap="square" rtlCol="0">
            <a:spAutoFit/>
          </a:bodyPr>
          <a:lstStyle/>
          <a:p>
            <a:endParaRPr lang="en-US" sz="4800" b="1" dirty="0">
              <a:solidFill>
                <a:srgbClr val="002060"/>
              </a:solidFill>
              <a:latin typeface="Copperplate Gothic Bold" panose="020E0705020206020404" pitchFamily="34" charset="0"/>
            </a:endParaRPr>
          </a:p>
          <a:p>
            <a:pPr marL="914400" indent="-914400">
              <a:buFont typeface="+mj-lt"/>
              <a:buAutoNum type="arabicPeriod"/>
            </a:pPr>
            <a:r>
              <a:rPr lang="en-US" sz="4800" b="1" dirty="0">
                <a:solidFill>
                  <a:srgbClr val="002060"/>
                </a:solidFill>
              </a:rPr>
              <a:t>Seminar Program </a:t>
            </a:r>
          </a:p>
          <a:p>
            <a:pPr marL="914400" indent="-914400">
              <a:buFont typeface="+mj-lt"/>
              <a:buAutoNum type="arabicPeriod"/>
            </a:pPr>
            <a:r>
              <a:rPr lang="en-US" sz="4800" b="1" dirty="0">
                <a:solidFill>
                  <a:srgbClr val="002060"/>
                </a:solidFill>
              </a:rPr>
              <a:t>On-line Courses</a:t>
            </a:r>
          </a:p>
          <a:p>
            <a:pPr marL="914400" indent="-914400">
              <a:buFont typeface="+mj-lt"/>
              <a:buAutoNum type="arabicPeriod"/>
            </a:pPr>
            <a:r>
              <a:rPr lang="en-US" sz="4800" b="1" dirty="0">
                <a:solidFill>
                  <a:srgbClr val="002060"/>
                </a:solidFill>
              </a:rPr>
              <a:t>Combat Systems Engineering Course</a:t>
            </a:r>
          </a:p>
          <a:p>
            <a:pPr marL="914400" indent="-914400">
              <a:buFont typeface="+mj-lt"/>
              <a:buAutoNum type="arabicPeriod"/>
            </a:pPr>
            <a:r>
              <a:rPr lang="en-US" sz="4800" b="1" dirty="0">
                <a:solidFill>
                  <a:srgbClr val="002060"/>
                </a:solidFill>
              </a:rPr>
              <a:t>Thesis </a:t>
            </a:r>
          </a:p>
        </p:txBody>
      </p:sp>
      <p:sp>
        <p:nvSpPr>
          <p:cNvPr id="7" name="TextBox 6">
            <a:extLst>
              <a:ext uri="{FF2B5EF4-FFF2-40B4-BE49-F238E27FC236}">
                <a16:creationId xmlns:a16="http://schemas.microsoft.com/office/drawing/2014/main" id="{EB31E41A-67EB-493C-9C15-1D4EB5B9704C}"/>
              </a:ext>
            </a:extLst>
          </p:cNvPr>
          <p:cNvSpPr txBox="1"/>
          <p:nvPr/>
        </p:nvSpPr>
        <p:spPr>
          <a:xfrm>
            <a:off x="838200" y="489141"/>
            <a:ext cx="10280635" cy="1015663"/>
          </a:xfrm>
          <a:prstGeom prst="rect">
            <a:avLst/>
          </a:prstGeom>
          <a:noFill/>
        </p:spPr>
        <p:txBody>
          <a:bodyPr wrap="none" rtlCol="0">
            <a:spAutoFit/>
          </a:bodyPr>
          <a:lstStyle/>
          <a:p>
            <a:r>
              <a:rPr lang="en-US" sz="6000" b="1" dirty="0">
                <a:solidFill>
                  <a:srgbClr val="002060"/>
                </a:solidFill>
              </a:rPr>
              <a:t>Closing the Gap -The Big Four  </a:t>
            </a:r>
          </a:p>
        </p:txBody>
      </p:sp>
    </p:spTree>
    <p:extLst>
      <p:ext uri="{BB962C8B-B14F-4D97-AF65-F5344CB8AC3E}">
        <p14:creationId xmlns:p14="http://schemas.microsoft.com/office/powerpoint/2010/main" val="79440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A370-6720-4EFC-B3E3-75C2FF45D2FA}"/>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5971BF05-199A-4A8F-869A-BBEA5D95462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97078"/>
            <a:ext cx="12192000" cy="6037611"/>
          </a:xfrm>
          <a:prstGeom prst="rect">
            <a:avLst/>
          </a:prstGeom>
        </p:spPr>
      </p:pic>
      <p:sp>
        <p:nvSpPr>
          <p:cNvPr id="5" name="TextBox 4">
            <a:extLst>
              <a:ext uri="{FF2B5EF4-FFF2-40B4-BE49-F238E27FC236}">
                <a16:creationId xmlns:a16="http://schemas.microsoft.com/office/drawing/2014/main" id="{8CABCF52-B103-4771-937C-A86FC925213D}"/>
              </a:ext>
            </a:extLst>
          </p:cNvPr>
          <p:cNvSpPr txBox="1"/>
          <p:nvPr/>
        </p:nvSpPr>
        <p:spPr>
          <a:xfrm>
            <a:off x="0" y="594601"/>
            <a:ext cx="12049027" cy="5847755"/>
          </a:xfrm>
          <a:prstGeom prst="rect">
            <a:avLst/>
          </a:prstGeom>
          <a:solidFill>
            <a:schemeClr val="accent1">
              <a:lumMod val="20000"/>
              <a:lumOff val="80000"/>
              <a:alpha val="63000"/>
            </a:schemeClr>
          </a:solidFill>
        </p:spPr>
        <p:txBody>
          <a:bodyPr wrap="square" rtlCol="0">
            <a:spAutoFit/>
          </a:bodyPr>
          <a:lstStyle/>
          <a:p>
            <a:r>
              <a:rPr lang="en-US" sz="5400" b="1" dirty="0">
                <a:solidFill>
                  <a:srgbClr val="002060"/>
                </a:solidFill>
                <a:latin typeface="Calibri" panose="020F0502020204030204" pitchFamily="34" charset="0"/>
                <a:cs typeface="Calibri" panose="020F0502020204030204" pitchFamily="34" charset="0"/>
              </a:rPr>
              <a:t>                         Seminars</a:t>
            </a:r>
            <a:endParaRPr lang="en-US" sz="5400" b="1" i="1" dirty="0">
              <a:solidFill>
                <a:srgbClr val="002060"/>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Operational IAMD – Commander Task Force 64</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MTMD At-Sea Demo Interoperability - PEO IWS</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SPY- 6 Radar - Raytheon</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SM - 3 Missile – Raytheon </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SM - 6 Missile – Raytheon </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Naval Warfare Systems Interoperability – NSWC/ DD</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Joint Interface Control Officer – Missile Defense Agency </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IAMD Threat Intelligence Week – NSMWDC </a:t>
            </a:r>
          </a:p>
          <a:p>
            <a:pPr marL="571500" indent="-571500">
              <a:buFont typeface="Arial" panose="020B0604020202020204" pitchFamily="34" charset="0"/>
              <a:buChar char="•"/>
            </a:pPr>
            <a:r>
              <a:rPr lang="en-US" sz="3200" b="1" dirty="0">
                <a:solidFill>
                  <a:srgbClr val="002060"/>
                </a:solidFill>
                <a:latin typeface="Calibri" panose="020F0502020204030204" pitchFamily="34" charset="0"/>
                <a:cs typeface="Calibri" panose="020F0502020204030204" pitchFamily="34" charset="0"/>
              </a:rPr>
              <a:t>MTMD Forum Engineering &amp; National Representative Technical Interchange Meeting – PEO IWS </a:t>
            </a:r>
            <a:endParaRPr lang="en-US" sz="3600" b="1"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65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A370-6720-4EFC-B3E3-75C2FF45D2FA}"/>
              </a:ext>
            </a:extLst>
          </p:cNvPr>
          <p:cNvSpPr>
            <a:spLocks noGrp="1"/>
          </p:cNvSpPr>
          <p:nvPr>
            <p:ph type="title"/>
          </p:nvPr>
        </p:nvSpPr>
        <p:spPr>
          <a:xfrm>
            <a:off x="838200" y="327418"/>
            <a:ext cx="10515600" cy="1325563"/>
          </a:xfrm>
        </p:spPr>
        <p:txBody>
          <a:bodyPr/>
          <a:lstStyle/>
          <a:p>
            <a:r>
              <a:rPr lang="en-US" dirty="0"/>
              <a:t> </a:t>
            </a:r>
          </a:p>
        </p:txBody>
      </p:sp>
      <p:pic>
        <p:nvPicPr>
          <p:cNvPr id="4" name="Picture 3">
            <a:extLst>
              <a:ext uri="{FF2B5EF4-FFF2-40B4-BE49-F238E27FC236}">
                <a16:creationId xmlns:a16="http://schemas.microsoft.com/office/drawing/2014/main" id="{5971BF05-199A-4A8F-869A-BBEA5D95462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59370"/>
            <a:ext cx="12192000" cy="6037611"/>
          </a:xfrm>
          <a:prstGeom prst="rect">
            <a:avLst/>
          </a:prstGeom>
        </p:spPr>
      </p:pic>
      <p:sp>
        <p:nvSpPr>
          <p:cNvPr id="5" name="TextBox 4">
            <a:extLst>
              <a:ext uri="{FF2B5EF4-FFF2-40B4-BE49-F238E27FC236}">
                <a16:creationId xmlns:a16="http://schemas.microsoft.com/office/drawing/2014/main" id="{8CABCF52-B103-4771-937C-A86FC925213D}"/>
              </a:ext>
            </a:extLst>
          </p:cNvPr>
          <p:cNvSpPr txBox="1"/>
          <p:nvPr/>
        </p:nvSpPr>
        <p:spPr>
          <a:xfrm>
            <a:off x="0" y="709153"/>
            <a:ext cx="11906054" cy="6894195"/>
          </a:xfrm>
          <a:prstGeom prst="rect">
            <a:avLst/>
          </a:prstGeom>
          <a:solidFill>
            <a:schemeClr val="accent1">
              <a:lumMod val="20000"/>
              <a:lumOff val="80000"/>
              <a:alpha val="63000"/>
            </a:schemeClr>
          </a:solidFill>
        </p:spPr>
        <p:txBody>
          <a:bodyPr wrap="square" rtlCol="0">
            <a:spAutoFit/>
          </a:bodyPr>
          <a:lstStyle/>
          <a:p>
            <a:pPr algn="ctr"/>
            <a:r>
              <a:rPr lang="en-US" sz="5400" b="1" dirty="0">
                <a:solidFill>
                  <a:srgbClr val="002060"/>
                </a:solidFill>
                <a:latin typeface="Calibri" panose="020F0502020204030204" pitchFamily="34" charset="0"/>
                <a:cs typeface="Calibri" panose="020F0502020204030204" pitchFamily="34" charset="0"/>
              </a:rPr>
              <a:t>On-line Courses</a:t>
            </a:r>
          </a:p>
          <a:p>
            <a:pPr algn="ctr"/>
            <a:r>
              <a:rPr lang="en-US" sz="3600" b="1" dirty="0">
                <a:solidFill>
                  <a:srgbClr val="002060"/>
                </a:solidFill>
                <a:latin typeface="Calibri" panose="020F0502020204030204" pitchFamily="34" charset="0"/>
                <a:cs typeface="Calibri" panose="020F0502020204030204" pitchFamily="34" charset="0"/>
              </a:rPr>
              <a:t> </a:t>
            </a:r>
            <a:endParaRPr lang="en-US" sz="3600" b="1" dirty="0">
              <a:solidFill>
                <a:srgbClr val="FF0000"/>
              </a:solidFill>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3600" b="1" dirty="0">
                <a:solidFill>
                  <a:schemeClr val="accent1">
                    <a:lumMod val="50000"/>
                  </a:schemeClr>
                </a:solidFill>
                <a:latin typeface="Calibri" panose="020F0502020204030204" pitchFamily="34" charset="0"/>
                <a:cs typeface="Calibri" panose="020F0502020204030204" pitchFamily="34" charset="0"/>
              </a:rPr>
              <a:t>Joint BMD Training and Education Center -  Ballistic Missile Defense</a:t>
            </a:r>
          </a:p>
          <a:p>
            <a:pPr marL="914400" lvl="1" indent="-457200">
              <a:buFont typeface="Arial" panose="020B0604020202020204" pitchFamily="34" charset="0"/>
              <a:buChar char="•"/>
            </a:pPr>
            <a:endParaRPr lang="en-US" sz="3600" b="1" dirty="0">
              <a:solidFill>
                <a:schemeClr val="accent1">
                  <a:lumMod val="50000"/>
                </a:schemeClr>
              </a:solidFill>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3600" b="1" dirty="0">
                <a:solidFill>
                  <a:schemeClr val="accent1">
                    <a:lumMod val="50000"/>
                  </a:schemeClr>
                </a:solidFill>
                <a:latin typeface="Calibri" panose="020F0502020204030204" pitchFamily="34" charset="0"/>
                <a:cs typeface="Calibri" panose="020F0502020204030204" pitchFamily="34" charset="0"/>
              </a:rPr>
              <a:t>MIT Lincoln Labs -  Introduction to Radar</a:t>
            </a:r>
          </a:p>
          <a:p>
            <a:pPr lvl="1"/>
            <a:r>
              <a:rPr lang="en-US" sz="3600" b="1" dirty="0">
                <a:solidFill>
                  <a:schemeClr val="accent1">
                    <a:lumMod val="50000"/>
                  </a:schemeClr>
                </a:solidFill>
                <a:latin typeface="Calibri" panose="020F0502020204030204" pitchFamily="34" charset="0"/>
                <a:cs typeface="Calibri" panose="020F0502020204030204" pitchFamily="34" charset="0"/>
              </a:rPr>
              <a:t> </a:t>
            </a:r>
          </a:p>
          <a:p>
            <a:pPr marL="914400" lvl="1" indent="-457200">
              <a:buFont typeface="Arial" panose="020B0604020202020204" pitchFamily="34" charset="0"/>
              <a:buChar char="•"/>
            </a:pPr>
            <a:r>
              <a:rPr lang="en-US" sz="3600" b="1" dirty="0">
                <a:solidFill>
                  <a:schemeClr val="accent1">
                    <a:lumMod val="50000"/>
                  </a:schemeClr>
                </a:solidFill>
                <a:latin typeface="Calibri" panose="020F0502020204030204" pitchFamily="34" charset="0"/>
                <a:cs typeface="Calibri" panose="020F0502020204030204" pitchFamily="34" charset="0"/>
              </a:rPr>
              <a:t>Joint Knowledge Online - Joint Multi-TDL Network Operations</a:t>
            </a:r>
          </a:p>
          <a:p>
            <a:pPr lvl="1"/>
            <a:endParaRPr lang="en-US" sz="3600" b="1" dirty="0">
              <a:solidFill>
                <a:schemeClr val="accent1">
                  <a:lumMod val="50000"/>
                </a:schemeClr>
              </a:solidFill>
              <a:latin typeface="Copperplate Gothic Bold" panose="020E0705020206020404" pitchFamily="34" charset="0"/>
            </a:endParaRPr>
          </a:p>
          <a:p>
            <a:pPr lvl="1"/>
            <a:r>
              <a:rPr lang="en-US" sz="3600" b="1" dirty="0">
                <a:solidFill>
                  <a:schemeClr val="accent1">
                    <a:lumMod val="50000"/>
                  </a:schemeClr>
                </a:solidFill>
                <a:latin typeface="Copperplate Gothic Bold" panose="020E0705020206020404" pitchFamily="34" charset="0"/>
              </a:rPr>
              <a:t> </a:t>
            </a:r>
          </a:p>
          <a:p>
            <a:pPr marL="914400" lvl="1" indent="-457200">
              <a:buFont typeface="Arial" panose="020B0604020202020204" pitchFamily="34" charset="0"/>
              <a:buChar char="•"/>
            </a:pPr>
            <a:endParaRPr lang="en-US" sz="2800" b="1" dirty="0">
              <a:solidFill>
                <a:schemeClr val="accent1">
                  <a:lumMod val="50000"/>
                </a:schemeClr>
              </a:solidFill>
              <a:latin typeface="Copperplate Gothic Bold" panose="020E0705020206020404" pitchFamily="34" charset="0"/>
            </a:endParaRPr>
          </a:p>
        </p:txBody>
      </p:sp>
    </p:spTree>
    <p:extLst>
      <p:ext uri="{BB962C8B-B14F-4D97-AF65-F5344CB8AC3E}">
        <p14:creationId xmlns:p14="http://schemas.microsoft.com/office/powerpoint/2010/main" val="4143330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22752</TotalTime>
  <Words>1003</Words>
  <Application>Microsoft Office PowerPoint</Application>
  <PresentationFormat>Widescreen</PresentationFormat>
  <Paragraphs>155</Paragraphs>
  <Slides>13</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Arial</vt:lpstr>
      <vt:lpstr>Calibri</vt:lpstr>
      <vt:lpstr>Calibri Light</vt:lpstr>
      <vt:lpstr>Copperplate Gothic Bold</vt:lpstr>
      <vt:lpstr>Minion Pro</vt:lpstr>
      <vt:lpstr>Times New Roman</vt:lpstr>
      <vt:lpstr>Wingdings</vt:lpstr>
      <vt:lpstr>Office Theme</vt:lpstr>
      <vt:lpstr>1_Custom Design</vt:lpstr>
      <vt:lpstr>Custom Design</vt:lpstr>
      <vt:lpstr>1_Office Theme</vt:lpstr>
      <vt:lpstr> </vt:lpstr>
      <vt:lpstr>PowerPoint Presentation</vt:lpstr>
      <vt:lpstr>PowerPoint Presentation</vt:lpstr>
      <vt:lpstr>PowerPoint Presentation</vt:lpstr>
      <vt:lpstr>Why Meyer Scholars?</vt:lpstr>
      <vt:lpstr> </vt:lpstr>
      <vt:lpstr> </vt:lpstr>
      <vt:lpstr> </vt:lpstr>
      <vt:lpstr> </vt:lpstr>
      <vt:lpstr> </vt:lpstr>
      <vt:lpstr> </vt:lpstr>
      <vt:lpstr> </vt:lpstr>
      <vt:lpstr>Meyer Scholars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Meyer Scholars</dc:title>
  <dc:creator>John Hammerer</dc:creator>
  <cp:lastModifiedBy>Hammerer, John (CIV)</cp:lastModifiedBy>
  <cp:revision>254</cp:revision>
  <cp:lastPrinted>2019-10-08T17:14:47Z</cp:lastPrinted>
  <dcterms:created xsi:type="dcterms:W3CDTF">2019-08-02T22:15:16Z</dcterms:created>
  <dcterms:modified xsi:type="dcterms:W3CDTF">2021-06-30T16:15:23Z</dcterms:modified>
</cp:coreProperties>
</file>