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handoutMasterIdLst>
    <p:handoutMasterId r:id="rId33"/>
  </p:handoutMasterIdLst>
  <p:sldIdLst>
    <p:sldId id="299" r:id="rId5"/>
    <p:sldId id="289" r:id="rId6"/>
    <p:sldId id="309" r:id="rId7"/>
    <p:sldId id="295" r:id="rId8"/>
    <p:sldId id="297" r:id="rId9"/>
    <p:sldId id="311" r:id="rId10"/>
    <p:sldId id="298" r:id="rId11"/>
    <p:sldId id="307" r:id="rId12"/>
    <p:sldId id="301" r:id="rId13"/>
    <p:sldId id="305" r:id="rId14"/>
    <p:sldId id="308" r:id="rId15"/>
    <p:sldId id="314" r:id="rId16"/>
    <p:sldId id="315" r:id="rId17"/>
    <p:sldId id="313" r:id="rId18"/>
    <p:sldId id="257" r:id="rId19"/>
    <p:sldId id="310" r:id="rId20"/>
    <p:sldId id="258" r:id="rId21"/>
    <p:sldId id="259" r:id="rId22"/>
    <p:sldId id="261" r:id="rId23"/>
    <p:sldId id="262" r:id="rId24"/>
    <p:sldId id="263" r:id="rId25"/>
    <p:sldId id="312" r:id="rId26"/>
    <p:sldId id="304" r:id="rId27"/>
    <p:sldId id="303" r:id="rId28"/>
    <p:sldId id="306" r:id="rId29"/>
    <p:sldId id="300" r:id="rId30"/>
    <p:sldId id="296" r:id="rId3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097D5-E2EB-43A6-B00B-06427E7843DB}" v="24" dt="2024-10-25T20:05:50.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410" autoAdjust="0"/>
  </p:normalViewPr>
  <p:slideViewPr>
    <p:cSldViewPr snapToGrid="0">
      <p:cViewPr varScale="1">
        <p:scale>
          <a:sx n="108" d="100"/>
          <a:sy n="108" d="100"/>
        </p:scale>
        <p:origin x="64" y="2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8E1AB704-5794-426B-9E6E-40B2ADB5CDF4}" type="datetimeFigureOut">
              <a:rPr lang="en-US" smtClean="0"/>
              <a:t>10/25/2024</a:t>
            </a:fld>
            <a:endParaRPr lang="en-US"/>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A9109543-1D66-4573-8B52-5761F6F34C0B}" type="slidenum">
              <a:rPr lang="en-US" smtClean="0"/>
              <a:t>‹#›</a:t>
            </a:fld>
            <a:endParaRPr lang="en-US"/>
          </a:p>
        </p:txBody>
      </p:sp>
    </p:spTree>
    <p:extLst>
      <p:ext uri="{BB962C8B-B14F-4D97-AF65-F5344CB8AC3E}">
        <p14:creationId xmlns:p14="http://schemas.microsoft.com/office/powerpoint/2010/main" val="230432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2" tIns="46656" rIns="93312" bIns="46656" rtlCol="0"/>
          <a:lstStyle>
            <a:lvl1pPr algn="l">
              <a:defRPr sz="13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2" tIns="46656" rIns="93312" bIns="46656" rtlCol="0"/>
          <a:lstStyle>
            <a:lvl1pPr algn="r">
              <a:defRPr sz="1300"/>
            </a:lvl1pPr>
          </a:lstStyle>
          <a:p>
            <a:fld id="{110D5AD1-164F-4308-AD08-09E9D957EE1D}" type="datetimeFigureOut">
              <a:rPr lang="en-US" smtClean="0"/>
              <a:t>10/25/2024</a:t>
            </a:fld>
            <a:endParaRPr lang="en-US"/>
          </a:p>
        </p:txBody>
      </p:sp>
      <p:sp>
        <p:nvSpPr>
          <p:cNvPr id="4" name="Slide Image Placeholder 3"/>
          <p:cNvSpPr>
            <a:spLocks noGrp="1" noRot="1" noChangeAspect="1"/>
          </p:cNvSpPr>
          <p:nvPr>
            <p:ph type="sldImg" idx="2"/>
          </p:nvPr>
        </p:nvSpPr>
        <p:spPr>
          <a:xfrm>
            <a:off x="1184275" y="700088"/>
            <a:ext cx="4654550" cy="3490912"/>
          </a:xfrm>
          <a:prstGeom prst="rect">
            <a:avLst/>
          </a:prstGeom>
          <a:noFill/>
          <a:ln w="12700">
            <a:solidFill>
              <a:prstClr val="black"/>
            </a:solidFill>
          </a:ln>
        </p:spPr>
        <p:txBody>
          <a:bodyPr vert="horz" lIns="93312" tIns="46656" rIns="93312" bIns="46656"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2" tIns="46656" rIns="93312" bIns="466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2" tIns="46656" rIns="93312" bIns="46656" rtlCol="0" anchor="b"/>
          <a:lstStyle>
            <a:lvl1pPr algn="l">
              <a:defRPr sz="13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2" tIns="46656" rIns="93312" bIns="46656" rtlCol="0" anchor="b"/>
          <a:lstStyle>
            <a:lvl1pPr algn="r">
              <a:defRPr sz="1300"/>
            </a:lvl1pPr>
          </a:lstStyle>
          <a:p>
            <a:fld id="{AC3B0D37-FAD5-4A01-BFDD-8319ADDA4643}" type="slidenum">
              <a:rPr lang="en-US" smtClean="0"/>
              <a:t>‹#›</a:t>
            </a:fld>
            <a:endParaRPr lang="en-US"/>
          </a:p>
        </p:txBody>
      </p:sp>
    </p:spTree>
    <p:extLst>
      <p:ext uri="{BB962C8B-B14F-4D97-AF65-F5344CB8AC3E}">
        <p14:creationId xmlns:p14="http://schemas.microsoft.com/office/powerpoint/2010/main" val="43913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3B0D37-FAD5-4A01-BFDD-8319ADDA4643}" type="slidenum">
              <a:rPr lang="en-US" smtClean="0"/>
              <a:t>3</a:t>
            </a:fld>
            <a:endParaRPr lang="en-US"/>
          </a:p>
        </p:txBody>
      </p:sp>
    </p:spTree>
    <p:extLst>
      <p:ext uri="{BB962C8B-B14F-4D97-AF65-F5344CB8AC3E}">
        <p14:creationId xmlns:p14="http://schemas.microsoft.com/office/powerpoint/2010/main" val="1080876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broucher</a:t>
            </a:r>
            <a:r>
              <a:rPr lang="en-US" dirty="0"/>
              <a:t> also provides the DO’s and DONTs for the use of the GTCC while on PCS. I encourage you to reach through this information as it will answer some of your questions and concerns. </a:t>
            </a:r>
          </a:p>
        </p:txBody>
      </p:sp>
      <p:sp>
        <p:nvSpPr>
          <p:cNvPr id="4" name="Slide Number Placeholder 3"/>
          <p:cNvSpPr>
            <a:spLocks noGrp="1"/>
          </p:cNvSpPr>
          <p:nvPr>
            <p:ph type="sldNum" sz="quarter" idx="5"/>
          </p:nvPr>
        </p:nvSpPr>
        <p:spPr/>
        <p:txBody>
          <a:bodyPr/>
          <a:lstStyle/>
          <a:p>
            <a:fld id="{AC3B0D37-FAD5-4A01-BFDD-8319ADDA4643}" type="slidenum">
              <a:rPr lang="en-US" smtClean="0"/>
              <a:t>20</a:t>
            </a:fld>
            <a:endParaRPr lang="en-US"/>
          </a:p>
        </p:txBody>
      </p:sp>
    </p:spTree>
    <p:extLst>
      <p:ext uri="{BB962C8B-B14F-4D97-AF65-F5344CB8AC3E}">
        <p14:creationId xmlns:p14="http://schemas.microsoft.com/office/powerpoint/2010/main" val="79726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states, NPS travel office does not handle PCS. I am your point of contact to ensure your GTCC is active and ready for your upcoming departure. Please reach out to me for questions or guidance regarding your Government Travel Card. </a:t>
            </a:r>
          </a:p>
        </p:txBody>
      </p:sp>
      <p:sp>
        <p:nvSpPr>
          <p:cNvPr id="4" name="Slide Number Placeholder 3"/>
          <p:cNvSpPr>
            <a:spLocks noGrp="1"/>
          </p:cNvSpPr>
          <p:nvPr>
            <p:ph type="sldNum" sz="quarter" idx="5"/>
          </p:nvPr>
        </p:nvSpPr>
        <p:spPr/>
        <p:txBody>
          <a:bodyPr/>
          <a:lstStyle/>
          <a:p>
            <a:fld id="{AC3B0D37-FAD5-4A01-BFDD-8319ADDA4643}" type="slidenum">
              <a:rPr lang="en-US" smtClean="0"/>
              <a:t>21</a:t>
            </a:fld>
            <a:endParaRPr lang="en-US"/>
          </a:p>
        </p:txBody>
      </p:sp>
    </p:spTree>
    <p:extLst>
      <p:ext uri="{BB962C8B-B14F-4D97-AF65-F5344CB8AC3E}">
        <p14:creationId xmlns:p14="http://schemas.microsoft.com/office/powerpoint/2010/main" val="2487712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3B0D37-FAD5-4A01-BFDD-8319ADDA4643}" type="slidenum">
              <a:rPr lang="en-US" smtClean="0"/>
              <a:t>24</a:t>
            </a:fld>
            <a:endParaRPr lang="en-US"/>
          </a:p>
        </p:txBody>
      </p:sp>
    </p:spTree>
    <p:extLst>
      <p:ext uri="{BB962C8B-B14F-4D97-AF65-F5344CB8AC3E}">
        <p14:creationId xmlns:p14="http://schemas.microsoft.com/office/powerpoint/2010/main" val="1831072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3B0D37-FAD5-4A01-BFDD-8319ADDA4643}" type="slidenum">
              <a:rPr lang="en-US" smtClean="0"/>
              <a:t>25</a:t>
            </a:fld>
            <a:endParaRPr lang="en-US"/>
          </a:p>
        </p:txBody>
      </p:sp>
    </p:spTree>
    <p:extLst>
      <p:ext uri="{BB962C8B-B14F-4D97-AF65-F5344CB8AC3E}">
        <p14:creationId xmlns:p14="http://schemas.microsoft.com/office/powerpoint/2010/main" val="2553612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3B0D37-FAD5-4A01-BFDD-8319ADDA4643}" type="slidenum">
              <a:rPr lang="en-US" smtClean="0"/>
              <a:t>26</a:t>
            </a:fld>
            <a:endParaRPr lang="en-US"/>
          </a:p>
        </p:txBody>
      </p:sp>
    </p:spTree>
    <p:extLst>
      <p:ext uri="{BB962C8B-B14F-4D97-AF65-F5344CB8AC3E}">
        <p14:creationId xmlns:p14="http://schemas.microsoft.com/office/powerpoint/2010/main" val="35209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3B0D37-FAD5-4A01-BFDD-8319ADDA4643}" type="slidenum">
              <a:rPr lang="en-US" smtClean="0"/>
              <a:t>7</a:t>
            </a:fld>
            <a:endParaRPr lang="en-US"/>
          </a:p>
        </p:txBody>
      </p:sp>
    </p:spTree>
    <p:extLst>
      <p:ext uri="{BB962C8B-B14F-4D97-AF65-F5344CB8AC3E}">
        <p14:creationId xmlns:p14="http://schemas.microsoft.com/office/powerpoint/2010/main" val="248417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 am Carleen Wells and I am the APC here at NPS. The Travel Office requires you to check out with us prior to departing. I am going to walk you through the check out process now. </a:t>
            </a:r>
          </a:p>
        </p:txBody>
      </p:sp>
      <p:sp>
        <p:nvSpPr>
          <p:cNvPr id="4" name="Slide Number Placeholder 3"/>
          <p:cNvSpPr>
            <a:spLocks noGrp="1"/>
          </p:cNvSpPr>
          <p:nvPr>
            <p:ph type="sldNum" sz="quarter" idx="5"/>
          </p:nvPr>
        </p:nvSpPr>
        <p:spPr/>
        <p:txBody>
          <a:bodyPr/>
          <a:lstStyle/>
          <a:p>
            <a:fld id="{AC3B0D37-FAD5-4A01-BFDD-8319ADDA4643}" type="slidenum">
              <a:rPr lang="en-US" smtClean="0"/>
              <a:t>11</a:t>
            </a:fld>
            <a:endParaRPr lang="en-US"/>
          </a:p>
        </p:txBody>
      </p:sp>
    </p:spTree>
    <p:extLst>
      <p:ext uri="{BB962C8B-B14F-4D97-AF65-F5344CB8AC3E}">
        <p14:creationId xmlns:p14="http://schemas.microsoft.com/office/powerpoint/2010/main" val="2368108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 am Carleen Wells and I am the APC here at NPS. The Travel Office requires you to check out with us prior to departing. I am going to walk you through the check out process now. </a:t>
            </a:r>
          </a:p>
        </p:txBody>
      </p:sp>
      <p:sp>
        <p:nvSpPr>
          <p:cNvPr id="4" name="Slide Number Placeholder 3"/>
          <p:cNvSpPr>
            <a:spLocks noGrp="1"/>
          </p:cNvSpPr>
          <p:nvPr>
            <p:ph type="sldNum" sz="quarter" idx="5"/>
          </p:nvPr>
        </p:nvSpPr>
        <p:spPr/>
        <p:txBody>
          <a:bodyPr/>
          <a:lstStyle/>
          <a:p>
            <a:fld id="{AC3B0D37-FAD5-4A01-BFDD-8319ADDA4643}" type="slidenum">
              <a:rPr lang="en-US" smtClean="0"/>
              <a:t>14</a:t>
            </a:fld>
            <a:endParaRPr lang="en-US"/>
          </a:p>
        </p:txBody>
      </p:sp>
    </p:spTree>
    <p:extLst>
      <p:ext uri="{BB962C8B-B14F-4D97-AF65-F5344CB8AC3E}">
        <p14:creationId xmlns:p14="http://schemas.microsoft.com/office/powerpoint/2010/main" val="3118837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visit the Travel Office main page which you can access via the NPS intranet. Once you have logged in you will select the Check Out button located on the left hand side. </a:t>
            </a:r>
          </a:p>
        </p:txBody>
      </p:sp>
      <p:sp>
        <p:nvSpPr>
          <p:cNvPr id="4" name="Slide Number Placeholder 3"/>
          <p:cNvSpPr>
            <a:spLocks noGrp="1"/>
          </p:cNvSpPr>
          <p:nvPr>
            <p:ph type="sldNum" sz="quarter" idx="5"/>
          </p:nvPr>
        </p:nvSpPr>
        <p:spPr/>
        <p:txBody>
          <a:bodyPr/>
          <a:lstStyle/>
          <a:p>
            <a:fld id="{AC3B0D37-FAD5-4A01-BFDD-8319ADDA4643}" type="slidenum">
              <a:rPr lang="en-US" smtClean="0"/>
              <a:t>15</a:t>
            </a:fld>
            <a:endParaRPr lang="en-US"/>
          </a:p>
        </p:txBody>
      </p:sp>
    </p:spTree>
    <p:extLst>
      <p:ext uri="{BB962C8B-B14F-4D97-AF65-F5344CB8AC3E}">
        <p14:creationId xmlns:p14="http://schemas.microsoft.com/office/powerpoint/2010/main" val="1927128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completed the required form and provided all necessary documents the Travel Office will get a notification. Once received the following actions will be completed. I will ensure your GTCC is set to PCS and Mission Critical status. We will ensure your DTS profile is detached from NPS. This will ensure your new command has no issues or delays receiving your DTS profile. Check to make sure GTCC account holds a zero balance and all vouchers have been approved and paid. </a:t>
            </a:r>
          </a:p>
        </p:txBody>
      </p:sp>
      <p:sp>
        <p:nvSpPr>
          <p:cNvPr id="4" name="Slide Number Placeholder 3"/>
          <p:cNvSpPr>
            <a:spLocks noGrp="1"/>
          </p:cNvSpPr>
          <p:nvPr>
            <p:ph type="sldNum" sz="quarter" idx="5"/>
          </p:nvPr>
        </p:nvSpPr>
        <p:spPr/>
        <p:txBody>
          <a:bodyPr/>
          <a:lstStyle/>
          <a:p>
            <a:fld id="{AC3B0D37-FAD5-4A01-BFDD-8319ADDA4643}" type="slidenum">
              <a:rPr lang="en-US" smtClean="0"/>
              <a:t>16</a:t>
            </a:fld>
            <a:endParaRPr lang="en-US"/>
          </a:p>
        </p:txBody>
      </p:sp>
    </p:spTree>
    <p:extLst>
      <p:ext uri="{BB962C8B-B14F-4D97-AF65-F5344CB8AC3E}">
        <p14:creationId xmlns:p14="http://schemas.microsoft.com/office/powerpoint/2010/main" val="1189223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have a GTCC and one is needed, please ensure you apply ASAP. From the Travel Office main page you will select Travel Card and then the option to initiate a new card application. If your GTCC is expired or set to expire prior to or while on PCS please reach out so I can order a replacement card prior to departure. </a:t>
            </a:r>
          </a:p>
        </p:txBody>
      </p:sp>
      <p:sp>
        <p:nvSpPr>
          <p:cNvPr id="4" name="Slide Number Placeholder 3"/>
          <p:cNvSpPr>
            <a:spLocks noGrp="1"/>
          </p:cNvSpPr>
          <p:nvPr>
            <p:ph type="sldNum" sz="quarter" idx="5"/>
          </p:nvPr>
        </p:nvSpPr>
        <p:spPr/>
        <p:txBody>
          <a:bodyPr/>
          <a:lstStyle/>
          <a:p>
            <a:fld id="{AC3B0D37-FAD5-4A01-BFDD-8319ADDA4643}" type="slidenum">
              <a:rPr lang="en-US" smtClean="0"/>
              <a:t>17</a:t>
            </a:fld>
            <a:endParaRPr lang="en-US"/>
          </a:p>
        </p:txBody>
      </p:sp>
    </p:spTree>
    <p:extLst>
      <p:ext uri="{BB962C8B-B14F-4D97-AF65-F5344CB8AC3E}">
        <p14:creationId xmlns:p14="http://schemas.microsoft.com/office/powerpoint/2010/main" val="2604988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NPS Travel Office does not handle PCS. If you have a specific question pertaining to your PCS you can locate your branches POC for PCS via the Travel Office site. </a:t>
            </a:r>
          </a:p>
        </p:txBody>
      </p:sp>
      <p:sp>
        <p:nvSpPr>
          <p:cNvPr id="4" name="Slide Number Placeholder 3"/>
          <p:cNvSpPr>
            <a:spLocks noGrp="1"/>
          </p:cNvSpPr>
          <p:nvPr>
            <p:ph type="sldNum" sz="quarter" idx="5"/>
          </p:nvPr>
        </p:nvSpPr>
        <p:spPr/>
        <p:txBody>
          <a:bodyPr/>
          <a:lstStyle/>
          <a:p>
            <a:fld id="{AC3B0D37-FAD5-4A01-BFDD-8319ADDA4643}" type="slidenum">
              <a:rPr lang="en-US" smtClean="0"/>
              <a:t>18</a:t>
            </a:fld>
            <a:endParaRPr lang="en-US"/>
          </a:p>
        </p:txBody>
      </p:sp>
    </p:spTree>
    <p:extLst>
      <p:ext uri="{BB962C8B-B14F-4D97-AF65-F5344CB8AC3E}">
        <p14:creationId xmlns:p14="http://schemas.microsoft.com/office/powerpoint/2010/main" val="3358254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checked out with the Travel Office you will receive an email with the following brochure attached. Please read through it as it provides great guidance for the use of the GTCC for PCS.</a:t>
            </a:r>
          </a:p>
        </p:txBody>
      </p:sp>
      <p:sp>
        <p:nvSpPr>
          <p:cNvPr id="4" name="Slide Number Placeholder 3"/>
          <p:cNvSpPr>
            <a:spLocks noGrp="1"/>
          </p:cNvSpPr>
          <p:nvPr>
            <p:ph type="sldNum" sz="quarter" idx="5"/>
          </p:nvPr>
        </p:nvSpPr>
        <p:spPr/>
        <p:txBody>
          <a:bodyPr/>
          <a:lstStyle/>
          <a:p>
            <a:fld id="{AC3B0D37-FAD5-4A01-BFDD-8319ADDA4643}" type="slidenum">
              <a:rPr lang="en-US" smtClean="0"/>
              <a:t>19</a:t>
            </a:fld>
            <a:endParaRPr lang="en-US"/>
          </a:p>
        </p:txBody>
      </p:sp>
    </p:spTree>
    <p:extLst>
      <p:ext uri="{BB962C8B-B14F-4D97-AF65-F5344CB8AC3E}">
        <p14:creationId xmlns:p14="http://schemas.microsoft.com/office/powerpoint/2010/main" val="1410073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4" descr="nps_ppt_m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0"/>
            <a:ext cx="914082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339" name="Rectangle 3"/>
          <p:cNvSpPr>
            <a:spLocks noGrp="1" noChangeArrowheads="1"/>
          </p:cNvSpPr>
          <p:nvPr>
            <p:ph type="ctrTitle"/>
          </p:nvPr>
        </p:nvSpPr>
        <p:spPr>
          <a:xfrm>
            <a:off x="990601" y="2667000"/>
            <a:ext cx="7620000" cy="1143000"/>
          </a:xfrm>
        </p:spPr>
        <p:txBody>
          <a:bodyPr/>
          <a:lstStyle>
            <a:lvl1pPr algn="ctr">
              <a:defRPr sz="3600"/>
            </a:lvl1pPr>
          </a:lstStyle>
          <a:p>
            <a:r>
              <a:rPr lang="en-US"/>
              <a:t>Click to edit Master title style</a:t>
            </a:r>
          </a:p>
        </p:txBody>
      </p:sp>
      <p:sp>
        <p:nvSpPr>
          <p:cNvPr id="1038340" name="Rectangle 4"/>
          <p:cNvSpPr>
            <a:spLocks noGrp="1" noChangeArrowheads="1"/>
          </p:cNvSpPr>
          <p:nvPr>
            <p:ph type="subTitle" idx="1"/>
          </p:nvPr>
        </p:nvSpPr>
        <p:spPr>
          <a:xfrm>
            <a:off x="1600200" y="4114800"/>
            <a:ext cx="6400800" cy="1752600"/>
          </a:xfrm>
        </p:spPr>
        <p:txBody>
          <a:bodyPr/>
          <a:lstStyle>
            <a:lvl1pPr marL="0" indent="0" algn="ctr">
              <a:buFontTx/>
              <a:buNone/>
              <a:defRPr sz="2800">
                <a:solidFill>
                  <a:schemeClr val="bg1"/>
                </a:solidFill>
              </a:defRPr>
            </a:lvl1pPr>
          </a:lstStyle>
          <a:p>
            <a:r>
              <a:rPr lang="en-US"/>
              <a:t>Click to edit Master subtitle style</a:t>
            </a:r>
          </a:p>
        </p:txBody>
      </p:sp>
    </p:spTree>
    <p:extLst>
      <p:ext uri="{BB962C8B-B14F-4D97-AF65-F5344CB8AC3E}">
        <p14:creationId xmlns:p14="http://schemas.microsoft.com/office/powerpoint/2010/main" val="2197085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C4F66746-10DC-5946-B6CD-C7BDC501C55B}" type="datetime9">
              <a:rPr lang="en-US">
                <a:solidFill>
                  <a:srgbClr val="000000"/>
                </a:solidFill>
              </a:rPr>
              <a:pPr>
                <a:defRPr/>
              </a:pPr>
              <a:t>10/25/2024 1:01:40 PM</a:t>
            </a:fld>
            <a:endParaRPr lang="en-US">
              <a:solidFill>
                <a:srgbClr val="000000"/>
              </a:solidFill>
            </a:endParaRPr>
          </a:p>
        </p:txBody>
      </p:sp>
      <p:sp>
        <p:nvSpPr>
          <p:cNvPr id="5" name="Rectangle 4"/>
          <p:cNvSpPr>
            <a:spLocks noGrp="1" noChangeArrowheads="1"/>
          </p:cNvSpPr>
          <p:nvPr>
            <p:ph type="dt" sz="half" idx="11"/>
          </p:nvPr>
        </p:nvSpPr>
        <p:spPr/>
        <p:txBody>
          <a:bodyPr/>
          <a:lstStyle>
            <a:lvl1pPr>
              <a:defRPr/>
            </a:lvl1pPr>
          </a:lstStyle>
          <a:p>
            <a:pPr>
              <a:defRPr/>
            </a:pPr>
            <a:fld id="{3CAAA5E6-941F-BF4E-B0CB-B93CF11D6197}" type="datetime9">
              <a:rPr lang="en-US">
                <a:solidFill>
                  <a:srgbClr val="000000"/>
                </a:solidFill>
              </a:rPr>
              <a:pPr>
                <a:defRPr/>
              </a:pPr>
              <a:t>10/25/2024 1:01:40 PM</a:t>
            </a:fld>
            <a:endParaRPr lang="en-US">
              <a:solidFill>
                <a:srgbClr val="000000"/>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3"/>
          </p:nvPr>
        </p:nvSpPr>
        <p:spPr/>
        <p:txBody>
          <a:bodyPr/>
          <a:lstStyle>
            <a:lvl1pPr>
              <a:defRPr/>
            </a:lvl1pPr>
          </a:lstStyle>
          <a:p>
            <a:pPr>
              <a:defRPr/>
            </a:pPr>
            <a:fld id="{3ECD166F-05DB-1C44-96ED-18E4356988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795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9"/>
            <a:ext cx="20955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
            <a:ext cx="61341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A5657A1A-E352-6341-A56E-5BCB3159EF62}" type="datetime9">
              <a:rPr lang="en-US">
                <a:solidFill>
                  <a:srgbClr val="000000"/>
                </a:solidFill>
              </a:rPr>
              <a:pPr>
                <a:defRPr/>
              </a:pPr>
              <a:t>10/25/2024 1:01:40 PM</a:t>
            </a:fld>
            <a:endParaRPr lang="en-US">
              <a:solidFill>
                <a:srgbClr val="000000"/>
              </a:solidFill>
            </a:endParaRPr>
          </a:p>
        </p:txBody>
      </p:sp>
      <p:sp>
        <p:nvSpPr>
          <p:cNvPr id="5" name="Rectangle 4"/>
          <p:cNvSpPr>
            <a:spLocks noGrp="1" noChangeArrowheads="1"/>
          </p:cNvSpPr>
          <p:nvPr>
            <p:ph type="dt" sz="half" idx="11"/>
          </p:nvPr>
        </p:nvSpPr>
        <p:spPr/>
        <p:txBody>
          <a:bodyPr/>
          <a:lstStyle>
            <a:lvl1pPr>
              <a:defRPr/>
            </a:lvl1pPr>
          </a:lstStyle>
          <a:p>
            <a:pPr>
              <a:defRPr/>
            </a:pPr>
            <a:fld id="{317E058F-244D-5A43-85DB-464926D1DF03}" type="datetime9">
              <a:rPr lang="en-US">
                <a:solidFill>
                  <a:srgbClr val="000000"/>
                </a:solidFill>
              </a:rPr>
              <a:pPr>
                <a:defRPr/>
              </a:pPr>
              <a:t>10/25/2024 1:01:40 PM</a:t>
            </a:fld>
            <a:endParaRPr lang="en-US">
              <a:solidFill>
                <a:srgbClr val="000000"/>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3"/>
          </p:nvPr>
        </p:nvSpPr>
        <p:spPr/>
        <p:txBody>
          <a:bodyPr/>
          <a:lstStyle>
            <a:lvl1pPr>
              <a:defRPr/>
            </a:lvl1pPr>
          </a:lstStyle>
          <a:p>
            <a:pPr>
              <a:defRPr/>
            </a:pPr>
            <a:fld id="{79AECC5B-DC0A-D342-971F-77E88BE71C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344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7239000" cy="762000"/>
          </a:xfrm>
        </p:spPr>
        <p:txBody>
          <a:bodyPr/>
          <a:lstStyle/>
          <a:p>
            <a:r>
              <a:rPr lang="en-US"/>
              <a:t>Click to edit Master title style</a:t>
            </a:r>
          </a:p>
        </p:txBody>
      </p:sp>
      <p:sp>
        <p:nvSpPr>
          <p:cNvPr id="3" name="SmartArt Placeholder 2"/>
          <p:cNvSpPr>
            <a:spLocks noGrp="1"/>
          </p:cNvSpPr>
          <p:nvPr>
            <p:ph type="dgm" idx="1"/>
          </p:nvPr>
        </p:nvSpPr>
        <p:spPr>
          <a:xfrm>
            <a:off x="457200" y="1295411"/>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fld id="{E76CCFFB-8552-274B-82AA-3600D77AE259}" type="datetime9">
              <a:rPr lang="en-US">
                <a:solidFill>
                  <a:srgbClr val="000000"/>
                </a:solidFill>
              </a:rPr>
              <a:pPr>
                <a:defRPr/>
              </a:pPr>
              <a:t>10/25/2024 1:01:40 PM</a:t>
            </a:fld>
            <a:endParaRPr lang="en-US">
              <a:solidFill>
                <a:srgbClr val="000000"/>
              </a:solidFill>
            </a:endParaRPr>
          </a:p>
        </p:txBody>
      </p:sp>
      <p:sp>
        <p:nvSpPr>
          <p:cNvPr id="5" name="Rectangle 4"/>
          <p:cNvSpPr>
            <a:spLocks noGrp="1" noChangeArrowheads="1"/>
          </p:cNvSpPr>
          <p:nvPr>
            <p:ph type="dt" sz="half" idx="11"/>
          </p:nvPr>
        </p:nvSpPr>
        <p:spPr/>
        <p:txBody>
          <a:bodyPr/>
          <a:lstStyle>
            <a:lvl1pPr>
              <a:defRPr/>
            </a:lvl1pPr>
          </a:lstStyle>
          <a:p>
            <a:pPr>
              <a:defRPr/>
            </a:pPr>
            <a:fld id="{253C4D78-C64E-6B45-9AAA-2A340E6FC8AB}" type="datetime9">
              <a:rPr lang="en-US">
                <a:solidFill>
                  <a:srgbClr val="000000"/>
                </a:solidFill>
              </a:rPr>
              <a:pPr>
                <a:defRPr/>
              </a:pPr>
              <a:t>10/25/2024 1:01:40 PM</a:t>
            </a:fld>
            <a:endParaRPr lang="en-US">
              <a:solidFill>
                <a:srgbClr val="000000"/>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3"/>
          </p:nvPr>
        </p:nvSpPr>
        <p:spPr/>
        <p:txBody>
          <a:bodyPr/>
          <a:lstStyle>
            <a:lvl1pPr>
              <a:defRPr/>
            </a:lvl1pPr>
          </a:lstStyle>
          <a:p>
            <a:pPr>
              <a:defRPr/>
            </a:pPr>
            <a:fld id="{EFB0E42F-5D0F-DC43-ACE5-0C656B8BD8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7527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C39E35E2-AEE8-1044-8E04-C5154F91D73C}" type="datetime9">
              <a:rPr lang="en-US">
                <a:solidFill>
                  <a:srgbClr val="000000"/>
                </a:solidFill>
              </a:rPr>
              <a:pPr>
                <a:defRPr/>
              </a:pPr>
              <a:t>10/25/2024 1:01:39 PM</a:t>
            </a:fld>
            <a:endParaRPr lang="en-US">
              <a:solidFill>
                <a:srgbClr val="000000"/>
              </a:solidFill>
            </a:endParaRPr>
          </a:p>
        </p:txBody>
      </p:sp>
      <p:sp>
        <p:nvSpPr>
          <p:cNvPr id="5" name="Rectangle 4"/>
          <p:cNvSpPr>
            <a:spLocks noGrp="1" noChangeArrowheads="1"/>
          </p:cNvSpPr>
          <p:nvPr>
            <p:ph type="dt" sz="half" idx="11"/>
          </p:nvPr>
        </p:nvSpPr>
        <p:spPr/>
        <p:txBody>
          <a:bodyPr/>
          <a:lstStyle>
            <a:lvl1pPr>
              <a:defRPr/>
            </a:lvl1pPr>
          </a:lstStyle>
          <a:p>
            <a:pPr>
              <a:defRPr/>
            </a:pPr>
            <a:fld id="{5EEB700A-25DD-6243-8874-7385B53A8AE1}" type="datetime9">
              <a:rPr lang="en-US">
                <a:solidFill>
                  <a:srgbClr val="000000"/>
                </a:solidFill>
              </a:rPr>
              <a:pPr>
                <a:defRPr/>
              </a:pPr>
              <a:t>10/25/2024 1:01:39 PM</a:t>
            </a:fld>
            <a:endParaRPr lang="en-US">
              <a:solidFill>
                <a:srgbClr val="000000"/>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3"/>
          </p:nvPr>
        </p:nvSpPr>
        <p:spPr/>
        <p:txBody>
          <a:bodyPr/>
          <a:lstStyle>
            <a:lvl1pPr>
              <a:defRPr/>
            </a:lvl1pPr>
          </a:lstStyle>
          <a:p>
            <a:pPr>
              <a:defRPr/>
            </a:pPr>
            <a:fld id="{6A23022C-71F6-5F4F-93C3-D936E52B7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3400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6672" indent="0">
              <a:buNone/>
              <a:defRPr sz="1800"/>
            </a:lvl2pPr>
            <a:lvl3pPr marL="913345" indent="0">
              <a:buNone/>
              <a:defRPr sz="1600"/>
            </a:lvl3pPr>
            <a:lvl4pPr marL="1370018" indent="0">
              <a:buNone/>
              <a:defRPr sz="1400"/>
            </a:lvl4pPr>
            <a:lvl5pPr marL="1826688" indent="0">
              <a:buNone/>
              <a:defRPr sz="1400"/>
            </a:lvl5pPr>
            <a:lvl6pPr marL="2283362" indent="0">
              <a:buNone/>
              <a:defRPr sz="1400"/>
            </a:lvl6pPr>
            <a:lvl7pPr marL="2740033" indent="0">
              <a:buNone/>
              <a:defRPr sz="1400"/>
            </a:lvl7pPr>
            <a:lvl8pPr marL="3196707" indent="0">
              <a:buNone/>
              <a:defRPr sz="1400"/>
            </a:lvl8pPr>
            <a:lvl9pPr marL="365337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F68A87FB-65D7-094C-8936-F33AFEDE4929}" type="datetime9">
              <a:rPr lang="en-US">
                <a:solidFill>
                  <a:srgbClr val="000000"/>
                </a:solidFill>
              </a:rPr>
              <a:pPr>
                <a:defRPr/>
              </a:pPr>
              <a:t>10/25/2024 1:01:40 PM</a:t>
            </a:fld>
            <a:endParaRPr lang="en-US">
              <a:solidFill>
                <a:srgbClr val="000000"/>
              </a:solidFill>
            </a:endParaRPr>
          </a:p>
        </p:txBody>
      </p:sp>
      <p:sp>
        <p:nvSpPr>
          <p:cNvPr id="5" name="Rectangle 4"/>
          <p:cNvSpPr>
            <a:spLocks noGrp="1" noChangeArrowheads="1"/>
          </p:cNvSpPr>
          <p:nvPr>
            <p:ph type="dt" sz="half" idx="11"/>
          </p:nvPr>
        </p:nvSpPr>
        <p:spPr/>
        <p:txBody>
          <a:bodyPr/>
          <a:lstStyle>
            <a:lvl1pPr>
              <a:defRPr/>
            </a:lvl1pPr>
          </a:lstStyle>
          <a:p>
            <a:pPr>
              <a:defRPr/>
            </a:pPr>
            <a:fld id="{09D50229-6CC8-A445-A0CA-068503136BE5}" type="datetime9">
              <a:rPr lang="en-US">
                <a:solidFill>
                  <a:srgbClr val="000000"/>
                </a:solidFill>
              </a:rPr>
              <a:pPr>
                <a:defRPr/>
              </a:pPr>
              <a:t>10/25/2024 1:01:40 PM</a:t>
            </a:fld>
            <a:endParaRPr lang="en-US">
              <a:solidFill>
                <a:srgbClr val="000000"/>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3"/>
          </p:nvPr>
        </p:nvSpPr>
        <p:spPr/>
        <p:txBody>
          <a:bodyPr/>
          <a:lstStyle>
            <a:lvl1pPr>
              <a:defRPr/>
            </a:lvl1pPr>
          </a:lstStyle>
          <a:p>
            <a:pPr>
              <a:defRPr/>
            </a:pPr>
            <a:fld id="{6397D83E-6946-8F4D-9DC6-9AE6F00A4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58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954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fld id="{09805EA6-9EB7-DC4A-A419-84C9104654A7}" type="datetime9">
              <a:rPr lang="en-US">
                <a:solidFill>
                  <a:srgbClr val="000000"/>
                </a:solidFill>
              </a:rPr>
              <a:pPr>
                <a:defRPr/>
              </a:pPr>
              <a:t>10/25/2024 1:01:40 PM</a:t>
            </a:fld>
            <a:endParaRPr lang="en-US">
              <a:solidFill>
                <a:srgbClr val="000000"/>
              </a:solidFill>
            </a:endParaRPr>
          </a:p>
        </p:txBody>
      </p:sp>
      <p:sp>
        <p:nvSpPr>
          <p:cNvPr id="6" name="Rectangle 4"/>
          <p:cNvSpPr>
            <a:spLocks noGrp="1" noChangeArrowheads="1"/>
          </p:cNvSpPr>
          <p:nvPr>
            <p:ph type="dt" sz="half" idx="11"/>
          </p:nvPr>
        </p:nvSpPr>
        <p:spPr/>
        <p:txBody>
          <a:bodyPr/>
          <a:lstStyle>
            <a:lvl1pPr>
              <a:defRPr/>
            </a:lvl1pPr>
          </a:lstStyle>
          <a:p>
            <a:pPr>
              <a:defRPr/>
            </a:pPr>
            <a:fld id="{350B07CA-A42C-1045-872C-DE209978DB7A}" type="datetime9">
              <a:rPr lang="en-US">
                <a:solidFill>
                  <a:srgbClr val="000000"/>
                </a:solidFill>
              </a:rPr>
              <a:pPr>
                <a:defRPr/>
              </a:pPr>
              <a:t>10/25/2024 1:01:40 PM</a:t>
            </a:fld>
            <a:endParaRPr lang="en-US">
              <a:solidFill>
                <a:srgbClr val="000000"/>
              </a:solidFill>
            </a:endParaRPr>
          </a:p>
        </p:txBody>
      </p:sp>
      <p:sp>
        <p:nvSpPr>
          <p:cNvPr id="7" name="Rectangle 5"/>
          <p:cNvSpPr>
            <a:spLocks noGrp="1" noChangeArrowheads="1"/>
          </p:cNvSpPr>
          <p:nvPr>
            <p:ph type="ftr" sz="quarter" idx="12"/>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3"/>
          </p:nvPr>
        </p:nvSpPr>
        <p:spPr/>
        <p:txBody>
          <a:bodyPr/>
          <a:lstStyle>
            <a:lvl1pPr>
              <a:defRPr/>
            </a:lvl1pPr>
          </a:lstStyle>
          <a:p>
            <a:pPr>
              <a:defRPr/>
            </a:pPr>
            <a:fld id="{D562AF92-BC3C-F54C-8D0D-8B5AA018F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966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672" indent="0">
              <a:buNone/>
              <a:defRPr sz="2000" b="1"/>
            </a:lvl2pPr>
            <a:lvl3pPr marL="913345" indent="0">
              <a:buNone/>
              <a:defRPr sz="1800" b="1"/>
            </a:lvl3pPr>
            <a:lvl4pPr marL="1370018" indent="0">
              <a:buNone/>
              <a:defRPr sz="1600" b="1"/>
            </a:lvl4pPr>
            <a:lvl5pPr marL="1826688" indent="0">
              <a:buNone/>
              <a:defRPr sz="1600" b="1"/>
            </a:lvl5pPr>
            <a:lvl6pPr marL="2283362" indent="0">
              <a:buNone/>
              <a:defRPr sz="1600" b="1"/>
            </a:lvl6pPr>
            <a:lvl7pPr marL="2740033" indent="0">
              <a:buNone/>
              <a:defRPr sz="1600" b="1"/>
            </a:lvl7pPr>
            <a:lvl8pPr marL="3196707" indent="0">
              <a:buNone/>
              <a:defRPr sz="1600" b="1"/>
            </a:lvl8pPr>
            <a:lvl9pPr marL="365337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6672" indent="0">
              <a:buNone/>
              <a:defRPr sz="2000" b="1"/>
            </a:lvl2pPr>
            <a:lvl3pPr marL="913345" indent="0">
              <a:buNone/>
              <a:defRPr sz="1800" b="1"/>
            </a:lvl3pPr>
            <a:lvl4pPr marL="1370018" indent="0">
              <a:buNone/>
              <a:defRPr sz="1600" b="1"/>
            </a:lvl4pPr>
            <a:lvl5pPr marL="1826688" indent="0">
              <a:buNone/>
              <a:defRPr sz="1600" b="1"/>
            </a:lvl5pPr>
            <a:lvl6pPr marL="2283362" indent="0">
              <a:buNone/>
              <a:defRPr sz="1600" b="1"/>
            </a:lvl6pPr>
            <a:lvl7pPr marL="2740033" indent="0">
              <a:buNone/>
              <a:defRPr sz="1600" b="1"/>
            </a:lvl7pPr>
            <a:lvl8pPr marL="3196707" indent="0">
              <a:buNone/>
              <a:defRPr sz="1600" b="1"/>
            </a:lvl8pPr>
            <a:lvl9pPr marL="36533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fld id="{2AE20320-3EAB-6D4C-80B7-D75E7917B1C9}" type="datetime9">
              <a:rPr lang="en-US">
                <a:solidFill>
                  <a:srgbClr val="000000"/>
                </a:solidFill>
              </a:rPr>
              <a:pPr>
                <a:defRPr/>
              </a:pPr>
              <a:t>10/25/2024 1:01:40 PM</a:t>
            </a:fld>
            <a:endParaRPr lang="en-US">
              <a:solidFill>
                <a:srgbClr val="000000"/>
              </a:solidFill>
            </a:endParaRPr>
          </a:p>
        </p:txBody>
      </p:sp>
      <p:sp>
        <p:nvSpPr>
          <p:cNvPr id="8" name="Rectangle 4"/>
          <p:cNvSpPr>
            <a:spLocks noGrp="1" noChangeArrowheads="1"/>
          </p:cNvSpPr>
          <p:nvPr>
            <p:ph type="dt" sz="half" idx="11"/>
          </p:nvPr>
        </p:nvSpPr>
        <p:spPr/>
        <p:txBody>
          <a:bodyPr/>
          <a:lstStyle>
            <a:lvl1pPr>
              <a:defRPr/>
            </a:lvl1pPr>
          </a:lstStyle>
          <a:p>
            <a:pPr>
              <a:defRPr/>
            </a:pPr>
            <a:fld id="{0334B54F-1663-204A-80FD-9F893272B2BD}" type="datetime9">
              <a:rPr lang="en-US">
                <a:solidFill>
                  <a:srgbClr val="000000"/>
                </a:solidFill>
              </a:rPr>
              <a:pPr>
                <a:defRPr/>
              </a:pPr>
              <a:t>10/25/2024 1:01:40 PM</a:t>
            </a:fld>
            <a:endParaRPr lang="en-US">
              <a:solidFill>
                <a:srgbClr val="000000"/>
              </a:solidFill>
            </a:endParaRPr>
          </a:p>
        </p:txBody>
      </p:sp>
      <p:sp>
        <p:nvSpPr>
          <p:cNvPr id="9" name="Rectangle 5"/>
          <p:cNvSpPr>
            <a:spLocks noGrp="1" noChangeArrowheads="1"/>
          </p:cNvSpPr>
          <p:nvPr>
            <p:ph type="ftr" sz="quarter" idx="12"/>
          </p:nvPr>
        </p:nvSpPr>
        <p:spPr/>
        <p:txBody>
          <a:bodyPr/>
          <a:lstStyle>
            <a:lvl1pPr>
              <a:defRPr/>
            </a:lvl1pPr>
          </a:lstStyle>
          <a:p>
            <a:pPr>
              <a:defRPr/>
            </a:pPr>
            <a:endParaRPr lang="en-US">
              <a:solidFill>
                <a:srgbClr val="000000"/>
              </a:solidFill>
            </a:endParaRPr>
          </a:p>
        </p:txBody>
      </p:sp>
      <p:sp>
        <p:nvSpPr>
          <p:cNvPr id="10" name="Rectangle 6"/>
          <p:cNvSpPr>
            <a:spLocks noGrp="1" noChangeArrowheads="1"/>
          </p:cNvSpPr>
          <p:nvPr>
            <p:ph type="sldNum" sz="quarter" idx="13"/>
          </p:nvPr>
        </p:nvSpPr>
        <p:spPr/>
        <p:txBody>
          <a:bodyPr/>
          <a:lstStyle>
            <a:lvl1pPr>
              <a:defRPr/>
            </a:lvl1pPr>
          </a:lstStyle>
          <a:p>
            <a:pPr>
              <a:defRPr/>
            </a:pPr>
            <a:fld id="{021B4C71-93F6-8A4E-8A1A-7F68B2A1F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9424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fld id="{3D1FCA86-680D-F144-859A-3B4DB0637770}" type="datetime9">
              <a:rPr lang="en-US">
                <a:solidFill>
                  <a:srgbClr val="000000"/>
                </a:solidFill>
              </a:rPr>
              <a:pPr>
                <a:defRPr/>
              </a:pPr>
              <a:t>10/25/2024 1:01:40 PM</a:t>
            </a:fld>
            <a:endParaRPr lang="en-US">
              <a:solidFill>
                <a:srgbClr val="000000"/>
              </a:solidFill>
            </a:endParaRPr>
          </a:p>
        </p:txBody>
      </p:sp>
      <p:sp>
        <p:nvSpPr>
          <p:cNvPr id="4" name="Rectangle 4"/>
          <p:cNvSpPr>
            <a:spLocks noGrp="1" noChangeArrowheads="1"/>
          </p:cNvSpPr>
          <p:nvPr>
            <p:ph type="dt" sz="half" idx="11"/>
          </p:nvPr>
        </p:nvSpPr>
        <p:spPr/>
        <p:txBody>
          <a:bodyPr/>
          <a:lstStyle>
            <a:lvl1pPr>
              <a:defRPr/>
            </a:lvl1pPr>
          </a:lstStyle>
          <a:p>
            <a:pPr>
              <a:defRPr/>
            </a:pPr>
            <a:fld id="{E4B26920-9539-6F42-A923-89A0164C8748}" type="datetime9">
              <a:rPr lang="en-US">
                <a:solidFill>
                  <a:srgbClr val="000000"/>
                </a:solidFill>
              </a:rPr>
              <a:pPr>
                <a:defRPr/>
              </a:pPr>
              <a:t>10/25/2024 1:01:40 PM</a:t>
            </a:fld>
            <a:endParaRPr lang="en-US">
              <a:solidFill>
                <a:srgbClr val="000000"/>
              </a:solidFill>
            </a:endParaRPr>
          </a:p>
        </p:txBody>
      </p:sp>
      <p:sp>
        <p:nvSpPr>
          <p:cNvPr id="5" name="Rectangle 5"/>
          <p:cNvSpPr>
            <a:spLocks noGrp="1" noChangeArrowheads="1"/>
          </p:cNvSpPr>
          <p:nvPr>
            <p:ph type="ftr" sz="quarter" idx="12"/>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3"/>
          </p:nvPr>
        </p:nvSpPr>
        <p:spPr/>
        <p:txBody>
          <a:bodyPr/>
          <a:lstStyle>
            <a:lvl1pPr>
              <a:defRPr/>
            </a:lvl1pPr>
          </a:lstStyle>
          <a:p>
            <a:pPr>
              <a:defRPr/>
            </a:pPr>
            <a:fld id="{0E333FBC-D428-C84B-B647-A7B703438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355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0D4ECB81-ED45-DA48-A628-0464A4231BE7}" type="datetime9">
              <a:rPr lang="en-US">
                <a:solidFill>
                  <a:srgbClr val="000000"/>
                </a:solidFill>
              </a:rPr>
              <a:pPr>
                <a:defRPr/>
              </a:pPr>
              <a:t>10/25/2024 1:01:40 PM</a:t>
            </a:fld>
            <a:endParaRPr lang="en-US">
              <a:solidFill>
                <a:srgbClr val="000000"/>
              </a:solidFill>
            </a:endParaRPr>
          </a:p>
        </p:txBody>
      </p:sp>
      <p:sp>
        <p:nvSpPr>
          <p:cNvPr id="3" name="Rectangle 4"/>
          <p:cNvSpPr>
            <a:spLocks noGrp="1" noChangeArrowheads="1"/>
          </p:cNvSpPr>
          <p:nvPr>
            <p:ph type="dt" sz="half" idx="11"/>
          </p:nvPr>
        </p:nvSpPr>
        <p:spPr/>
        <p:txBody>
          <a:bodyPr/>
          <a:lstStyle>
            <a:lvl1pPr>
              <a:defRPr/>
            </a:lvl1pPr>
          </a:lstStyle>
          <a:p>
            <a:pPr>
              <a:defRPr/>
            </a:pPr>
            <a:fld id="{3FED0FA0-259B-E547-8629-9A0ABC4C1616}" type="datetime9">
              <a:rPr lang="en-US">
                <a:solidFill>
                  <a:srgbClr val="000000"/>
                </a:solidFill>
              </a:rPr>
              <a:pPr>
                <a:defRPr/>
              </a:pPr>
              <a:t>10/25/2024 1:01:40 PM</a:t>
            </a:fld>
            <a:endParaRPr lang="en-US">
              <a:solidFill>
                <a:srgbClr val="000000"/>
              </a:solidFill>
            </a:endParaRPr>
          </a:p>
        </p:txBody>
      </p:sp>
      <p:sp>
        <p:nvSpPr>
          <p:cNvPr id="4" name="Rectangle 5"/>
          <p:cNvSpPr>
            <a:spLocks noGrp="1" noChangeArrowheads="1"/>
          </p:cNvSpPr>
          <p:nvPr>
            <p:ph type="ftr" sz="quarter" idx="12"/>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3"/>
          </p:nvPr>
        </p:nvSpPr>
        <p:spPr/>
        <p:txBody>
          <a:bodyPr/>
          <a:lstStyle>
            <a:lvl1pPr>
              <a:defRPr/>
            </a:lvl1pPr>
          </a:lstStyle>
          <a:p>
            <a:pPr>
              <a:defRPr/>
            </a:pPr>
            <a:fld id="{D1373B95-DA1F-8542-8601-A9D9C9428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11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6672" indent="0">
              <a:buNone/>
              <a:defRPr sz="1200"/>
            </a:lvl2pPr>
            <a:lvl3pPr marL="913345" indent="0">
              <a:buNone/>
              <a:defRPr sz="1000"/>
            </a:lvl3pPr>
            <a:lvl4pPr marL="1370018" indent="0">
              <a:buNone/>
              <a:defRPr sz="900"/>
            </a:lvl4pPr>
            <a:lvl5pPr marL="1826688" indent="0">
              <a:buNone/>
              <a:defRPr sz="900"/>
            </a:lvl5pPr>
            <a:lvl6pPr marL="2283362" indent="0">
              <a:buNone/>
              <a:defRPr sz="900"/>
            </a:lvl6pPr>
            <a:lvl7pPr marL="2740033" indent="0">
              <a:buNone/>
              <a:defRPr sz="900"/>
            </a:lvl7pPr>
            <a:lvl8pPr marL="3196707" indent="0">
              <a:buNone/>
              <a:defRPr sz="900"/>
            </a:lvl8pPr>
            <a:lvl9pPr marL="365337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48061082-97F5-CF4F-8E2E-FC3B7CA495D0}" type="datetime9">
              <a:rPr lang="en-US">
                <a:solidFill>
                  <a:srgbClr val="000000"/>
                </a:solidFill>
              </a:rPr>
              <a:pPr>
                <a:defRPr/>
              </a:pPr>
              <a:t>10/25/2024 1:01:40 PM</a:t>
            </a:fld>
            <a:endParaRPr lang="en-US">
              <a:solidFill>
                <a:srgbClr val="000000"/>
              </a:solidFill>
            </a:endParaRPr>
          </a:p>
        </p:txBody>
      </p:sp>
      <p:sp>
        <p:nvSpPr>
          <p:cNvPr id="6" name="Rectangle 4"/>
          <p:cNvSpPr>
            <a:spLocks noGrp="1" noChangeArrowheads="1"/>
          </p:cNvSpPr>
          <p:nvPr>
            <p:ph type="dt" sz="half" idx="11"/>
          </p:nvPr>
        </p:nvSpPr>
        <p:spPr/>
        <p:txBody>
          <a:bodyPr/>
          <a:lstStyle>
            <a:lvl1pPr>
              <a:defRPr/>
            </a:lvl1pPr>
          </a:lstStyle>
          <a:p>
            <a:pPr>
              <a:defRPr/>
            </a:pPr>
            <a:fld id="{D714BE61-2655-7140-8742-9758F890BC65}" type="datetime9">
              <a:rPr lang="en-US">
                <a:solidFill>
                  <a:srgbClr val="000000"/>
                </a:solidFill>
              </a:rPr>
              <a:pPr>
                <a:defRPr/>
              </a:pPr>
              <a:t>10/25/2024 1:01:40 PM</a:t>
            </a:fld>
            <a:endParaRPr lang="en-US">
              <a:solidFill>
                <a:srgbClr val="000000"/>
              </a:solidFill>
            </a:endParaRPr>
          </a:p>
        </p:txBody>
      </p:sp>
      <p:sp>
        <p:nvSpPr>
          <p:cNvPr id="7" name="Rectangle 5"/>
          <p:cNvSpPr>
            <a:spLocks noGrp="1" noChangeArrowheads="1"/>
          </p:cNvSpPr>
          <p:nvPr>
            <p:ph type="ftr" sz="quarter" idx="12"/>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3"/>
          </p:nvPr>
        </p:nvSpPr>
        <p:spPr/>
        <p:txBody>
          <a:bodyPr/>
          <a:lstStyle>
            <a:lvl1pPr>
              <a:defRPr/>
            </a:lvl1pPr>
          </a:lstStyle>
          <a:p>
            <a:pPr>
              <a:defRPr/>
            </a:pPr>
            <a:fld id="{0FEC6C91-9A7C-9848-B638-1736E16710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183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72" indent="0">
              <a:buNone/>
              <a:defRPr sz="2800"/>
            </a:lvl2pPr>
            <a:lvl3pPr marL="913345" indent="0">
              <a:buNone/>
              <a:defRPr sz="2400"/>
            </a:lvl3pPr>
            <a:lvl4pPr marL="1370018" indent="0">
              <a:buNone/>
              <a:defRPr sz="2000"/>
            </a:lvl4pPr>
            <a:lvl5pPr marL="1826688" indent="0">
              <a:buNone/>
              <a:defRPr sz="2000"/>
            </a:lvl5pPr>
            <a:lvl6pPr marL="2283362" indent="0">
              <a:buNone/>
              <a:defRPr sz="2000"/>
            </a:lvl6pPr>
            <a:lvl7pPr marL="2740033" indent="0">
              <a:buNone/>
              <a:defRPr sz="2000"/>
            </a:lvl7pPr>
            <a:lvl8pPr marL="3196707" indent="0">
              <a:buNone/>
              <a:defRPr sz="2000"/>
            </a:lvl8pPr>
            <a:lvl9pPr marL="365337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72" indent="0">
              <a:buNone/>
              <a:defRPr sz="1200"/>
            </a:lvl2pPr>
            <a:lvl3pPr marL="913345" indent="0">
              <a:buNone/>
              <a:defRPr sz="1000"/>
            </a:lvl3pPr>
            <a:lvl4pPr marL="1370018" indent="0">
              <a:buNone/>
              <a:defRPr sz="900"/>
            </a:lvl4pPr>
            <a:lvl5pPr marL="1826688" indent="0">
              <a:buNone/>
              <a:defRPr sz="900"/>
            </a:lvl5pPr>
            <a:lvl6pPr marL="2283362" indent="0">
              <a:buNone/>
              <a:defRPr sz="900"/>
            </a:lvl6pPr>
            <a:lvl7pPr marL="2740033" indent="0">
              <a:buNone/>
              <a:defRPr sz="900"/>
            </a:lvl7pPr>
            <a:lvl8pPr marL="3196707" indent="0">
              <a:buNone/>
              <a:defRPr sz="900"/>
            </a:lvl8pPr>
            <a:lvl9pPr marL="365337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EB477A80-A409-DC41-AFC8-6DF0AD92EF75}" type="datetime9">
              <a:rPr lang="en-US">
                <a:solidFill>
                  <a:srgbClr val="000000"/>
                </a:solidFill>
              </a:rPr>
              <a:pPr>
                <a:defRPr/>
              </a:pPr>
              <a:t>10/25/2024 1:01:40 PM</a:t>
            </a:fld>
            <a:endParaRPr lang="en-US">
              <a:solidFill>
                <a:srgbClr val="000000"/>
              </a:solidFill>
            </a:endParaRPr>
          </a:p>
        </p:txBody>
      </p:sp>
      <p:sp>
        <p:nvSpPr>
          <p:cNvPr id="6" name="Rectangle 4"/>
          <p:cNvSpPr>
            <a:spLocks noGrp="1" noChangeArrowheads="1"/>
          </p:cNvSpPr>
          <p:nvPr>
            <p:ph type="dt" sz="half" idx="11"/>
          </p:nvPr>
        </p:nvSpPr>
        <p:spPr/>
        <p:txBody>
          <a:bodyPr/>
          <a:lstStyle>
            <a:lvl1pPr>
              <a:defRPr/>
            </a:lvl1pPr>
          </a:lstStyle>
          <a:p>
            <a:pPr>
              <a:defRPr/>
            </a:pPr>
            <a:fld id="{A730B0A6-A1AE-E047-B75E-917563218E59}" type="datetime9">
              <a:rPr lang="en-US">
                <a:solidFill>
                  <a:srgbClr val="000000"/>
                </a:solidFill>
              </a:rPr>
              <a:pPr>
                <a:defRPr/>
              </a:pPr>
              <a:t>10/25/2024 1:01:40 PM</a:t>
            </a:fld>
            <a:endParaRPr lang="en-US">
              <a:solidFill>
                <a:srgbClr val="000000"/>
              </a:solidFill>
            </a:endParaRPr>
          </a:p>
        </p:txBody>
      </p:sp>
      <p:sp>
        <p:nvSpPr>
          <p:cNvPr id="7" name="Rectangle 5"/>
          <p:cNvSpPr>
            <a:spLocks noGrp="1" noChangeArrowheads="1"/>
          </p:cNvSpPr>
          <p:nvPr>
            <p:ph type="ftr" sz="quarter" idx="12"/>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3"/>
          </p:nvPr>
        </p:nvSpPr>
        <p:spPr/>
        <p:txBody>
          <a:bodyPr/>
          <a:lstStyle>
            <a:lvl1pPr>
              <a:defRPr/>
            </a:lvl1pPr>
          </a:lstStyle>
          <a:p>
            <a:pPr>
              <a:defRPr/>
            </a:pPr>
            <a:fld id="{476675AF-257B-1940-8BE9-1D231CB0DE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7642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nps_ppt_slide"/>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6"/>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600200" y="0"/>
            <a:ext cx="723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2954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lvl1pPr>
          </a:lstStyle>
          <a:p>
            <a:pPr defTabSz="913758" fontAlgn="base">
              <a:spcBef>
                <a:spcPct val="0"/>
              </a:spcBef>
              <a:spcAft>
                <a:spcPct val="0"/>
              </a:spcAft>
              <a:defRPr/>
            </a:pPr>
            <a:fld id="{875CA77B-B92F-AB41-8203-3921335AA909}" type="datetime9">
              <a:rPr lang="en-US" smtClean="0">
                <a:solidFill>
                  <a:srgbClr val="000000"/>
                </a:solidFill>
                <a:latin typeface="Arial" charset="0"/>
                <a:ea typeface="MS PGothic" charset="0"/>
                <a:cs typeface="MS PGothic" charset="0"/>
              </a:rPr>
              <a:pPr defTabSz="913758" fontAlgn="base">
                <a:spcBef>
                  <a:spcPct val="0"/>
                </a:spcBef>
                <a:spcAft>
                  <a:spcPct val="0"/>
                </a:spcAft>
                <a:defRPr/>
              </a:pPr>
              <a:t>10/25/2024 1:01:39 PM</a:t>
            </a:fld>
            <a:endParaRPr lang="en-US">
              <a:solidFill>
                <a:srgbClr val="000000"/>
              </a:solidFill>
              <a:latin typeface="Arial" charset="0"/>
              <a:ea typeface="MS PGothic" charset="0"/>
              <a:cs typeface="MS PGothic" charset="0"/>
            </a:endParaRPr>
          </a:p>
        </p:txBody>
      </p:sp>
      <p:sp>
        <p:nvSpPr>
          <p:cNvPr id="3"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333" tIns="45667" rIns="91333" bIns="45667" numCol="1" anchor="t" anchorCtr="0" compatLnSpc="1">
            <a:prstTxWarp prst="textNoShape">
              <a:avLst/>
            </a:prstTxWarp>
          </a:bodyPr>
          <a:lstStyle>
            <a:lvl1pPr>
              <a:defRPr sz="1400"/>
            </a:lvl1pPr>
          </a:lstStyle>
          <a:p>
            <a:pPr defTabSz="913758" fontAlgn="base">
              <a:spcBef>
                <a:spcPct val="0"/>
              </a:spcBef>
              <a:spcAft>
                <a:spcPct val="0"/>
              </a:spcAft>
              <a:defRPr/>
            </a:pPr>
            <a:fld id="{447C3561-5EF9-8448-8CF5-41535429010D}" type="datetime9">
              <a:rPr lang="en-US" smtClean="0">
                <a:solidFill>
                  <a:srgbClr val="000000"/>
                </a:solidFill>
                <a:latin typeface="Arial" charset="0"/>
                <a:ea typeface="MS PGothic" charset="0"/>
                <a:cs typeface="MS PGothic" charset="0"/>
              </a:rPr>
              <a:pPr defTabSz="913758" fontAlgn="base">
                <a:spcBef>
                  <a:spcPct val="0"/>
                </a:spcBef>
                <a:spcAft>
                  <a:spcPct val="0"/>
                </a:spcAft>
                <a:defRPr/>
              </a:pPr>
              <a:t>10/25/2024 1:01:39 PM</a:t>
            </a:fld>
            <a:endParaRPr lang="en-US">
              <a:solidFill>
                <a:srgbClr val="000000"/>
              </a:solidFill>
              <a:latin typeface="Arial" charset="0"/>
              <a:ea typeface="MS PGothic" charset="0"/>
              <a:cs typeface="MS PGothic" charset="0"/>
            </a:endParaRPr>
          </a:p>
        </p:txBody>
      </p:sp>
      <p:sp>
        <p:nvSpPr>
          <p:cNvPr id="1029" name="Rectangle 5"/>
          <p:cNvSpPr>
            <a:spLocks noGrp="1" noChangeArrowheads="1"/>
          </p:cNvSpPr>
          <p:nvPr>
            <p:ph type="ftr" sz="quarter" idx="3"/>
          </p:nvPr>
        </p:nvSpPr>
        <p:spPr bwMode="auto">
          <a:xfrm>
            <a:off x="3352800" y="6305550"/>
            <a:ext cx="2895600" cy="47625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latin typeface="Arial" charset="0"/>
                <a:ea typeface="+mn-ea"/>
                <a:cs typeface="+mn-cs"/>
              </a:defRPr>
            </a:lvl1pPr>
          </a:lstStyle>
          <a:p>
            <a:pPr defTabSz="913758"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lvl1pPr>
          </a:lstStyle>
          <a:p>
            <a:pPr defTabSz="913758" fontAlgn="base">
              <a:spcBef>
                <a:spcPct val="0"/>
              </a:spcBef>
              <a:spcAft>
                <a:spcPct val="0"/>
              </a:spcAft>
              <a:defRPr/>
            </a:pPr>
            <a:fld id="{AD57A4EB-A5C9-EE49-A7F0-DE762B60EF65}" type="slidenum">
              <a:rPr lang="en-US" smtClean="0">
                <a:solidFill>
                  <a:srgbClr val="000000"/>
                </a:solidFill>
                <a:latin typeface="Arial" charset="0"/>
                <a:ea typeface="MS PGothic" charset="0"/>
                <a:cs typeface="MS PGothic" charset="0"/>
              </a:rPr>
              <a:pPr defTabSz="913758" fontAlgn="base">
                <a:spcBef>
                  <a:spcPct val="0"/>
                </a:spcBef>
                <a:spcAft>
                  <a:spcPct val="0"/>
                </a:spcAft>
                <a:defRPr/>
              </a:pPr>
              <a:t>‹#›</a:t>
            </a:fld>
            <a:endParaRPr lang="en-US">
              <a:solidFill>
                <a:srgbClr val="000000"/>
              </a:solidFill>
              <a:latin typeface="Arial" charset="0"/>
              <a:ea typeface="MS PGothic" charset="0"/>
              <a:cs typeface="MS PGothic" charset="0"/>
            </a:endParaRPr>
          </a:p>
        </p:txBody>
      </p:sp>
    </p:spTree>
    <p:extLst>
      <p:ext uri="{BB962C8B-B14F-4D97-AF65-F5344CB8AC3E}">
        <p14:creationId xmlns:p14="http://schemas.microsoft.com/office/powerpoint/2010/main" val="340445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r" rtl="0" eaLnBrk="0" fontAlgn="base" hangingPunct="0">
        <a:spcBef>
          <a:spcPct val="0"/>
        </a:spcBef>
        <a:spcAft>
          <a:spcPct val="0"/>
        </a:spcAft>
        <a:defRPr sz="3200" b="1">
          <a:solidFill>
            <a:schemeClr val="bg1"/>
          </a:solidFill>
          <a:latin typeface="+mj-lt"/>
          <a:ea typeface="MS PGothic" pitchFamily="34" charset="-128"/>
          <a:cs typeface="MS PGothic" charset="0"/>
        </a:defRPr>
      </a:lvl1pPr>
      <a:lvl2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2pPr>
      <a:lvl3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3pPr>
      <a:lvl4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4pPr>
      <a:lvl5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5pPr>
      <a:lvl6pPr marL="456672" algn="r" rtl="0" fontAlgn="base">
        <a:spcBef>
          <a:spcPct val="0"/>
        </a:spcBef>
        <a:spcAft>
          <a:spcPct val="0"/>
        </a:spcAft>
        <a:defRPr sz="3200" b="1">
          <a:solidFill>
            <a:schemeClr val="bg1"/>
          </a:solidFill>
          <a:latin typeface="Times" pitchFamily="18" charset="0"/>
        </a:defRPr>
      </a:lvl6pPr>
      <a:lvl7pPr marL="913345" algn="r" rtl="0" fontAlgn="base">
        <a:spcBef>
          <a:spcPct val="0"/>
        </a:spcBef>
        <a:spcAft>
          <a:spcPct val="0"/>
        </a:spcAft>
        <a:defRPr sz="3200" b="1">
          <a:solidFill>
            <a:schemeClr val="bg1"/>
          </a:solidFill>
          <a:latin typeface="Times" pitchFamily="18" charset="0"/>
        </a:defRPr>
      </a:lvl7pPr>
      <a:lvl8pPr marL="1370018" algn="r" rtl="0" fontAlgn="base">
        <a:spcBef>
          <a:spcPct val="0"/>
        </a:spcBef>
        <a:spcAft>
          <a:spcPct val="0"/>
        </a:spcAft>
        <a:defRPr sz="3200" b="1">
          <a:solidFill>
            <a:schemeClr val="bg1"/>
          </a:solidFill>
          <a:latin typeface="Times" pitchFamily="18" charset="0"/>
        </a:defRPr>
      </a:lvl8pPr>
      <a:lvl9pPr marL="1826688" algn="r" rtl="0" fontAlgn="base">
        <a:spcBef>
          <a:spcPct val="0"/>
        </a:spcBef>
        <a:spcAft>
          <a:spcPct val="0"/>
        </a:spcAft>
        <a:defRPr sz="3200" b="1">
          <a:solidFill>
            <a:schemeClr val="bg1"/>
          </a:solidFill>
          <a:latin typeface="Times" pitchFamily="18" charset="0"/>
        </a:defRPr>
      </a:lvl9pPr>
    </p:titleStyle>
    <p:bodyStyle>
      <a:lvl1pPr marL="339488" indent="-339488"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39255" indent="-282377"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39026" indent="-225269"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5905" indent="-225269"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2784" indent="-225269"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1698" indent="-228334" algn="l" rtl="0" fontAlgn="base">
        <a:spcBef>
          <a:spcPct val="20000"/>
        </a:spcBef>
        <a:spcAft>
          <a:spcPct val="0"/>
        </a:spcAft>
        <a:buChar char="»"/>
        <a:defRPr sz="2000">
          <a:solidFill>
            <a:schemeClr val="tx1"/>
          </a:solidFill>
          <a:latin typeface="+mn-lt"/>
        </a:defRPr>
      </a:lvl6pPr>
      <a:lvl7pPr marL="2968369" indent="-228334" algn="l" rtl="0" fontAlgn="base">
        <a:spcBef>
          <a:spcPct val="20000"/>
        </a:spcBef>
        <a:spcAft>
          <a:spcPct val="0"/>
        </a:spcAft>
        <a:buChar char="»"/>
        <a:defRPr sz="2000">
          <a:solidFill>
            <a:schemeClr val="tx1"/>
          </a:solidFill>
          <a:latin typeface="+mn-lt"/>
        </a:defRPr>
      </a:lvl7pPr>
      <a:lvl8pPr marL="3425040" indent="-228334" algn="l" rtl="0" fontAlgn="base">
        <a:spcBef>
          <a:spcPct val="20000"/>
        </a:spcBef>
        <a:spcAft>
          <a:spcPct val="0"/>
        </a:spcAft>
        <a:buChar char="»"/>
        <a:defRPr sz="2000">
          <a:solidFill>
            <a:schemeClr val="tx1"/>
          </a:solidFill>
          <a:latin typeface="+mn-lt"/>
        </a:defRPr>
      </a:lvl8pPr>
      <a:lvl9pPr marL="3881716" indent="-22833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345" rtl="0" eaLnBrk="1" latinLnBrk="0" hangingPunct="1">
        <a:defRPr sz="1800" kern="1200">
          <a:solidFill>
            <a:schemeClr val="tx1"/>
          </a:solidFill>
          <a:latin typeface="+mn-lt"/>
          <a:ea typeface="+mn-ea"/>
          <a:cs typeface="+mn-cs"/>
        </a:defRPr>
      </a:lvl1pPr>
      <a:lvl2pPr marL="456672" algn="l" defTabSz="913345" rtl="0" eaLnBrk="1" latinLnBrk="0" hangingPunct="1">
        <a:defRPr sz="1800" kern="1200">
          <a:solidFill>
            <a:schemeClr val="tx1"/>
          </a:solidFill>
          <a:latin typeface="+mn-lt"/>
          <a:ea typeface="+mn-ea"/>
          <a:cs typeface="+mn-cs"/>
        </a:defRPr>
      </a:lvl2pPr>
      <a:lvl3pPr marL="913345" algn="l" defTabSz="913345" rtl="0" eaLnBrk="1" latinLnBrk="0" hangingPunct="1">
        <a:defRPr sz="1800" kern="1200">
          <a:solidFill>
            <a:schemeClr val="tx1"/>
          </a:solidFill>
          <a:latin typeface="+mn-lt"/>
          <a:ea typeface="+mn-ea"/>
          <a:cs typeface="+mn-cs"/>
        </a:defRPr>
      </a:lvl3pPr>
      <a:lvl4pPr marL="1370018" algn="l" defTabSz="913345" rtl="0" eaLnBrk="1" latinLnBrk="0" hangingPunct="1">
        <a:defRPr sz="1800" kern="1200">
          <a:solidFill>
            <a:schemeClr val="tx1"/>
          </a:solidFill>
          <a:latin typeface="+mn-lt"/>
          <a:ea typeface="+mn-ea"/>
          <a:cs typeface="+mn-cs"/>
        </a:defRPr>
      </a:lvl4pPr>
      <a:lvl5pPr marL="1826688" algn="l" defTabSz="913345" rtl="0" eaLnBrk="1" latinLnBrk="0" hangingPunct="1">
        <a:defRPr sz="1800" kern="1200">
          <a:solidFill>
            <a:schemeClr val="tx1"/>
          </a:solidFill>
          <a:latin typeface="+mn-lt"/>
          <a:ea typeface="+mn-ea"/>
          <a:cs typeface="+mn-cs"/>
        </a:defRPr>
      </a:lvl5pPr>
      <a:lvl6pPr marL="2283362" algn="l" defTabSz="913345" rtl="0" eaLnBrk="1" latinLnBrk="0" hangingPunct="1">
        <a:defRPr sz="1800" kern="1200">
          <a:solidFill>
            <a:schemeClr val="tx1"/>
          </a:solidFill>
          <a:latin typeface="+mn-lt"/>
          <a:ea typeface="+mn-ea"/>
          <a:cs typeface="+mn-cs"/>
        </a:defRPr>
      </a:lvl6pPr>
      <a:lvl7pPr marL="2740033" algn="l" defTabSz="913345" rtl="0" eaLnBrk="1" latinLnBrk="0" hangingPunct="1">
        <a:defRPr sz="1800" kern="1200">
          <a:solidFill>
            <a:schemeClr val="tx1"/>
          </a:solidFill>
          <a:latin typeface="+mn-lt"/>
          <a:ea typeface="+mn-ea"/>
          <a:cs typeface="+mn-cs"/>
        </a:defRPr>
      </a:lvl7pPr>
      <a:lvl8pPr marL="3196707" algn="l" defTabSz="913345" rtl="0" eaLnBrk="1" latinLnBrk="0" hangingPunct="1">
        <a:defRPr sz="1800" kern="1200">
          <a:solidFill>
            <a:schemeClr val="tx1"/>
          </a:solidFill>
          <a:latin typeface="+mn-lt"/>
          <a:ea typeface="+mn-ea"/>
          <a:cs typeface="+mn-cs"/>
        </a:defRPr>
      </a:lvl8pPr>
      <a:lvl9pPr marL="3653378" algn="l" defTabSz="9133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nps.edu/web/students/forms"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vcc@nps.edu" TargetMode="External"/><Relationship Id="rId2" Type="http://schemas.openxmlformats.org/officeDocument/2006/relationships/hyperlink" Target="https://nps.edu/web/base-police/vehicle-gate-access-services"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emf"/><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0.emf"/><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1.emf"/><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2.emf"/><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mailto:transfers@nps.edu"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mailto:npsfitreps@nps.edu"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mailto:transfers@nps.edu"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ssostaff@nps.ed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sso@nps.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nps.edu/documents/106463126/118801748/DOSRequestForm.pdf/574f2810-4c0c-3d58-2188-cb9cdd79232a?t=1585166481124" TargetMode="External"/><Relationship Id="rId2" Type="http://schemas.openxmlformats.org/officeDocument/2006/relationships/hyperlink" Target="https://nps.edu/documents/106463126/118801748/Check+Out+sheet.v1.pdf/921a0ccd-700e-2d27-85e0-bdc340464bea?t=1603820710689" TargetMode="External"/><Relationship Id="rId1" Type="http://schemas.openxmlformats.org/officeDocument/2006/relationships/slideLayout" Target="../slideLayouts/slideLayout5.xml"/><Relationship Id="rId4" Type="http://schemas.openxmlformats.org/officeDocument/2006/relationships/hyperlink" Target="https://nps.edu/documents/106463126/118801748/ThesisExtensionForm.pdf/718e8e38-5e42-52b1-7943-9223fee0f800?t=158514923864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mailto:sa@nps.edu"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wrap="none" lIns="274320" rIns="274320"/>
          <a:lstStyle/>
          <a:p>
            <a:r>
              <a:rPr lang="en-US" sz="3600" dirty="0">
                <a:latin typeface="Cambria" panose="02040503050406030204" pitchFamily="18" charset="0"/>
                <a:ea typeface="Cambria" panose="02040503050406030204" pitchFamily="18" charset="0"/>
              </a:rPr>
              <a:t>Pre-departure brief</a:t>
            </a:r>
          </a:p>
        </p:txBody>
      </p:sp>
      <p:sp>
        <p:nvSpPr>
          <p:cNvPr id="3" name="Content Placeholder 2"/>
          <p:cNvSpPr>
            <a:spLocks noGrp="1"/>
          </p:cNvSpPr>
          <p:nvPr>
            <p:ph idx="1"/>
          </p:nvPr>
        </p:nvSpPr>
        <p:spPr>
          <a:xfrm>
            <a:off x="457200" y="1295406"/>
            <a:ext cx="8229600" cy="4525963"/>
          </a:xfrm>
        </p:spPr>
        <p:txBody>
          <a:bodyPr/>
          <a:lstStyle/>
          <a:p>
            <a:r>
              <a:rPr lang="en-US" dirty="0">
                <a:solidFill>
                  <a:srgbClr val="00008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Download a ‘Check-Out Sheet’ from the NPS Student Forms Webpage</a:t>
            </a:r>
          </a:p>
          <a:p>
            <a:pPr marL="0" indent="0">
              <a:buNone/>
            </a:pPr>
            <a:r>
              <a:rPr lang="en-US" dirty="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hlinkClick r:id="rId2"/>
              </a:rPr>
              <a:t>https://nps.edu/web/students/forms</a:t>
            </a:r>
            <a:br>
              <a:rPr lang="en-US" dirty="0">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3"/>
          </p:nvPr>
        </p:nvSpPr>
        <p:spPr/>
        <p:txBody>
          <a:bodyPr/>
          <a:lstStyle/>
          <a:p>
            <a:pPr>
              <a:defRPr/>
            </a:pPr>
            <a:fld id="{6A23022C-71F6-5F4F-93C3-D936E52B7050}" type="slidenum">
              <a:rPr lang="en-US" smtClean="0">
                <a:solidFill>
                  <a:srgbClr val="000000"/>
                </a:solidFill>
              </a:rPr>
              <a:pPr>
                <a:defRPr/>
              </a:pPr>
              <a:t>1</a:t>
            </a:fld>
            <a:endParaRPr lang="en-US">
              <a:solidFill>
                <a:srgbClr val="000000"/>
              </a:solidFill>
            </a:endParaRPr>
          </a:p>
        </p:txBody>
      </p:sp>
      <p:sp>
        <p:nvSpPr>
          <p:cNvPr id="5" name="TextBox 4">
            <a:extLst>
              <a:ext uri="{FF2B5EF4-FFF2-40B4-BE49-F238E27FC236}">
                <a16:creationId xmlns:a16="http://schemas.microsoft.com/office/drawing/2014/main" id="{2DCF5225-E1D7-4734-BD2A-70997074CAF0}"/>
              </a:ext>
            </a:extLst>
          </p:cNvPr>
          <p:cNvSpPr txBox="1"/>
          <p:nvPr/>
        </p:nvSpPr>
        <p:spPr>
          <a:xfrm>
            <a:off x="349857" y="6353543"/>
            <a:ext cx="8794143" cy="430887"/>
          </a:xfrm>
          <a:prstGeom prst="rect">
            <a:avLst/>
          </a:prstGeom>
          <a:solidFill>
            <a:srgbClr val="FFFF00"/>
          </a:solidFill>
          <a:ln>
            <a:solidFill>
              <a:schemeClr val="tx1"/>
            </a:solidFill>
          </a:ln>
        </p:spPr>
        <p:txBody>
          <a:bodyPr wrap="square" rtlCol="0">
            <a:spAutoFit/>
          </a:bodyPr>
          <a:lstStyle>
            <a:defPPr>
              <a:defRPr lang="en-US"/>
            </a:defPPr>
            <a:lvl1pPr algn="ctr">
              <a:defRPr sz="2200" u="sng">
                <a:solidFill>
                  <a:srgbClr val="C00000"/>
                </a:solidFill>
              </a:defRPr>
            </a:lvl1pPr>
          </a:lstStyle>
          <a:p>
            <a:r>
              <a:rPr lang="en-US" u="none" dirty="0"/>
              <a:t>Soon it will be time to depart… so prepare NOW!</a:t>
            </a:r>
          </a:p>
        </p:txBody>
      </p:sp>
    </p:spTree>
    <p:extLst>
      <p:ext uri="{BB962C8B-B14F-4D97-AF65-F5344CB8AC3E}">
        <p14:creationId xmlns:p14="http://schemas.microsoft.com/office/powerpoint/2010/main" val="373277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274320" tIns="45667" rIns="274320" bIns="45667" numCol="1" anchor="ctr" anchorCtr="0" compatLnSpc="1">
            <a:prstTxWarp prst="textNoShape">
              <a:avLst/>
            </a:prstTxWarp>
          </a:bodyPr>
          <a:lstStyle/>
          <a:p>
            <a:r>
              <a:rPr lang="en-US" sz="3600" dirty="0">
                <a:latin typeface="Cambria" panose="02040503050406030204" pitchFamily="18" charset="0"/>
                <a:ea typeface="Cambria" panose="02040503050406030204" pitchFamily="18" charset="0"/>
              </a:rPr>
              <a:t>Security Clearance</a:t>
            </a:r>
          </a:p>
        </p:txBody>
      </p:sp>
      <p:sp>
        <p:nvSpPr>
          <p:cNvPr id="3" name="Content Placeholder 2"/>
          <p:cNvSpPr>
            <a:spLocks noGrp="1"/>
          </p:cNvSpPr>
          <p:nvPr>
            <p:ph idx="1"/>
          </p:nvPr>
        </p:nvSpPr>
        <p:spPr>
          <a:xfrm>
            <a:off x="457200" y="1295406"/>
            <a:ext cx="8550166" cy="4525963"/>
          </a:xfrm>
        </p:spPr>
        <p:txBody>
          <a:bodyPr/>
          <a:lstStyle/>
          <a:p>
            <a:r>
              <a:rPr lang="en-US" dirty="0">
                <a:solidFill>
                  <a:srgbClr val="000080"/>
                </a:solidFill>
                <a:latin typeface="Cambria" panose="02040503050406030204" pitchFamily="18" charset="0"/>
                <a:ea typeface="Cambria" panose="02040503050406030204" pitchFamily="18" charset="0"/>
              </a:rPr>
              <a:t>Review orders for specific clearance needed to perform your duties in your next command.</a:t>
            </a:r>
          </a:p>
          <a:p>
            <a:r>
              <a:rPr lang="en-US" dirty="0">
                <a:solidFill>
                  <a:srgbClr val="000080"/>
                </a:solidFill>
                <a:latin typeface="Cambria" panose="02040503050406030204" pitchFamily="18" charset="0"/>
                <a:ea typeface="Cambria" panose="02040503050406030204" pitchFamily="18" charset="0"/>
              </a:rPr>
              <a:t>Check to see if it is close to expiring or has expired.</a:t>
            </a:r>
          </a:p>
          <a:p>
            <a:r>
              <a:rPr lang="en-US" dirty="0">
                <a:solidFill>
                  <a:srgbClr val="000080"/>
                </a:solidFill>
                <a:latin typeface="Cambria" panose="02040503050406030204" pitchFamily="18" charset="0"/>
                <a:ea typeface="Cambria" panose="02040503050406030204" pitchFamily="18" charset="0"/>
              </a:rPr>
              <a:t>See the Security Manager’s Office early to initiate your security investigation.</a:t>
            </a:r>
          </a:p>
        </p:txBody>
      </p:sp>
      <p:sp>
        <p:nvSpPr>
          <p:cNvPr id="4" name="Slide Number Placeholder 3"/>
          <p:cNvSpPr>
            <a:spLocks noGrp="1"/>
          </p:cNvSpPr>
          <p:nvPr>
            <p:ph type="sldNum" sz="quarter" idx="13"/>
          </p:nvPr>
        </p:nvSpPr>
        <p:spPr/>
        <p:txBody>
          <a:bodyPr/>
          <a:lstStyle/>
          <a:p>
            <a:pPr>
              <a:defRPr/>
            </a:pPr>
            <a:fld id="{6A23022C-71F6-5F4F-93C3-D936E52B7050}" type="slidenum">
              <a:rPr lang="en-US" smtClean="0">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1366695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940175"/>
            <a:ext cx="7772400" cy="1470025"/>
          </a:xfrm>
        </p:spPr>
        <p:txBody>
          <a:bodyPr/>
          <a:lstStyle/>
          <a:p>
            <a:r>
              <a:rPr lang="en-US" dirty="0">
                <a:solidFill>
                  <a:srgbClr val="FFFF00"/>
                </a:solidFill>
                <a:latin typeface="Cambria" panose="02040503050406030204" pitchFamily="18" charset="0"/>
                <a:ea typeface="Cambria" panose="02040503050406030204" pitchFamily="18" charset="0"/>
                <a:cs typeface="Arial" panose="020B0604020202020204" pitchFamily="34" charset="0"/>
              </a:rPr>
              <a:t>Base Access</a:t>
            </a:r>
          </a:p>
        </p:txBody>
      </p:sp>
      <p:pic>
        <p:nvPicPr>
          <p:cNvPr id="4" name="Picture 2" descr="http://www.nps.edu/About/Images/GRAD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399" y="1752600"/>
            <a:ext cx="2712383" cy="2447926"/>
          </a:xfrm>
          <a:prstGeom prst="rect">
            <a:avLst/>
          </a:prstGeom>
          <a:noFill/>
          <a:extLst>
            <a:ext uri="{909E8E84-426E-40DD-AFC4-6F175D3DCCD1}">
              <a14:hiddenFill xmlns:a14="http://schemas.microsoft.com/office/drawing/2010/main">
                <a:solidFill>
                  <a:srgbClr val="FFFFFF"/>
                </a:solidFill>
              </a14:hiddenFill>
            </a:ext>
          </a:extLst>
        </p:spPr>
      </p:pic>
      <p:pic>
        <p:nvPicPr>
          <p:cNvPr id="24" name="Audio 23">
            <a:hlinkClick r:id="" action="ppaction://media"/>
            <a:extLst>
              <a:ext uri="{FF2B5EF4-FFF2-40B4-BE49-F238E27FC236}">
                <a16:creationId xmlns:a16="http://schemas.microsoft.com/office/drawing/2014/main" id="{2A159F6C-2C7B-448C-8203-EADE586E80E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44778938"/>
      </p:ext>
    </p:extLst>
  </p:cSld>
  <p:clrMapOvr>
    <a:masterClrMapping/>
  </p:clrMapOvr>
  <mc:AlternateContent xmlns:mc="http://schemas.openxmlformats.org/markup-compatibility/2006" xmlns:p14="http://schemas.microsoft.com/office/powerpoint/2010/main">
    <mc:Choice Requires="p14">
      <p:transition spd="slow" p14:dur="2000" advTm="12719"/>
    </mc:Choice>
    <mc:Fallback xmlns="">
      <p:transition spd="slow" advTm="1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D189-1939-6D61-B330-A9CCE16FEB04}"/>
              </a:ext>
            </a:extLst>
          </p:cNvPr>
          <p:cNvSpPr>
            <a:spLocks noGrp="1"/>
          </p:cNvSpPr>
          <p:nvPr>
            <p:ph type="title"/>
          </p:nvPr>
        </p:nvSpPr>
        <p:spPr/>
        <p:txBody>
          <a:bodyPr/>
          <a:lstStyle/>
          <a:p>
            <a:r>
              <a:rPr lang="en-US" dirty="0"/>
              <a:t>Base Access Requirements for Guests</a:t>
            </a:r>
          </a:p>
        </p:txBody>
      </p:sp>
      <p:sp>
        <p:nvSpPr>
          <p:cNvPr id="4" name="Slide Number Placeholder 3">
            <a:extLst>
              <a:ext uri="{FF2B5EF4-FFF2-40B4-BE49-F238E27FC236}">
                <a16:creationId xmlns:a16="http://schemas.microsoft.com/office/drawing/2014/main" id="{EC5236BB-D00B-3515-E943-204D441F3EC5}"/>
              </a:ext>
            </a:extLst>
          </p:cNvPr>
          <p:cNvSpPr>
            <a:spLocks noGrp="1"/>
          </p:cNvSpPr>
          <p:nvPr>
            <p:ph type="sldNum" sz="quarter" idx="13"/>
          </p:nvPr>
        </p:nvSpPr>
        <p:spPr/>
        <p:txBody>
          <a:bodyPr/>
          <a:lstStyle/>
          <a:p>
            <a:pPr>
              <a:defRPr/>
            </a:pPr>
            <a:fld id="{6A23022C-71F6-5F4F-93C3-D936E52B7050}" type="slidenum">
              <a:rPr lang="en-US" smtClean="0">
                <a:solidFill>
                  <a:srgbClr val="000000"/>
                </a:solidFill>
              </a:rPr>
              <a:pPr>
                <a:defRPr/>
              </a:pPr>
              <a:t>12</a:t>
            </a:fld>
            <a:endParaRPr lang="en-US">
              <a:solidFill>
                <a:srgbClr val="000000"/>
              </a:solidFill>
            </a:endParaRPr>
          </a:p>
        </p:txBody>
      </p:sp>
      <p:sp>
        <p:nvSpPr>
          <p:cNvPr id="5" name="Content Placeholder 2">
            <a:extLst>
              <a:ext uri="{FF2B5EF4-FFF2-40B4-BE49-F238E27FC236}">
                <a16:creationId xmlns:a16="http://schemas.microsoft.com/office/drawing/2014/main" id="{2BD24A35-0FC2-7E17-6750-CD54CD2858F0}"/>
              </a:ext>
            </a:extLst>
          </p:cNvPr>
          <p:cNvSpPr txBox="1">
            <a:spLocks/>
          </p:cNvSpPr>
          <p:nvPr/>
        </p:nvSpPr>
        <p:spPr bwMode="auto">
          <a:xfrm>
            <a:off x="457199" y="901337"/>
            <a:ext cx="8582297" cy="582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3" tIns="45667" rIns="91333" bIns="45667" numCol="1" anchor="t" anchorCtr="0" compatLnSpc="1">
            <a:prstTxWarp prst="textNoShape">
              <a:avLst/>
            </a:prstTxWarp>
          </a:bodyPr>
          <a:lstStyle>
            <a:lvl1pPr marL="339488" indent="-339488"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39255" indent="-282377"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39026" indent="-225269"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5905" indent="-225269"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2784" indent="-225269"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1698" indent="-228334" algn="l" rtl="0" fontAlgn="base">
              <a:spcBef>
                <a:spcPct val="20000"/>
              </a:spcBef>
              <a:spcAft>
                <a:spcPct val="0"/>
              </a:spcAft>
              <a:buChar char="»"/>
              <a:defRPr sz="2000">
                <a:solidFill>
                  <a:schemeClr val="tx1"/>
                </a:solidFill>
                <a:latin typeface="+mn-lt"/>
              </a:defRPr>
            </a:lvl6pPr>
            <a:lvl7pPr marL="2968369" indent="-228334" algn="l" rtl="0" fontAlgn="base">
              <a:spcBef>
                <a:spcPct val="20000"/>
              </a:spcBef>
              <a:spcAft>
                <a:spcPct val="0"/>
              </a:spcAft>
              <a:buChar char="»"/>
              <a:defRPr sz="2000">
                <a:solidFill>
                  <a:schemeClr val="tx1"/>
                </a:solidFill>
                <a:latin typeface="+mn-lt"/>
              </a:defRPr>
            </a:lvl7pPr>
            <a:lvl8pPr marL="3425040" indent="-228334" algn="l" rtl="0" fontAlgn="base">
              <a:spcBef>
                <a:spcPct val="20000"/>
              </a:spcBef>
              <a:spcAft>
                <a:spcPct val="0"/>
              </a:spcAft>
              <a:buChar char="»"/>
              <a:defRPr sz="2000">
                <a:solidFill>
                  <a:schemeClr val="tx1"/>
                </a:solidFill>
                <a:latin typeface="+mn-lt"/>
              </a:defRPr>
            </a:lvl8pPr>
            <a:lvl9pPr marL="3881716" indent="-228334" algn="l" rtl="0" fontAlgn="base">
              <a:spcBef>
                <a:spcPct val="20000"/>
              </a:spcBef>
              <a:spcAft>
                <a:spcPct val="0"/>
              </a:spcAft>
              <a:buChar char="»"/>
              <a:defRPr sz="2000">
                <a:solidFill>
                  <a:schemeClr val="tx1"/>
                </a:solidFill>
                <a:latin typeface="+mn-lt"/>
              </a:defRPr>
            </a:lvl9pPr>
          </a:lstStyle>
          <a:p>
            <a:r>
              <a:rPr lang="en-US" sz="2000" kern="0" dirty="0">
                <a:solidFill>
                  <a:srgbClr val="0D0D0D"/>
                </a:solidFill>
                <a:highlight>
                  <a:srgbClr val="FFFFFF"/>
                </a:highlight>
                <a:latin typeface="Cambria" panose="02040503050406030204" pitchFamily="18" charset="0"/>
                <a:ea typeface="Cambria" panose="02040503050406030204" pitchFamily="18" charset="0"/>
              </a:rPr>
              <a:t>NSA Monterey has a 100% ID check policy</a:t>
            </a:r>
          </a:p>
          <a:p>
            <a:r>
              <a:rPr lang="en-US" sz="2000" kern="0" dirty="0">
                <a:solidFill>
                  <a:srgbClr val="0D0D0D"/>
                </a:solidFill>
                <a:highlight>
                  <a:srgbClr val="FFFFFF"/>
                </a:highlight>
                <a:latin typeface="Cambria" panose="02040503050406030204" pitchFamily="18" charset="0"/>
                <a:ea typeface="Cambria" panose="02040503050406030204" pitchFamily="18" charset="0"/>
              </a:rPr>
              <a:t>NPS Graduation is NO LONGER COVERED by a General Public Visit</a:t>
            </a:r>
          </a:p>
          <a:p>
            <a:endParaRPr lang="en-US" sz="2000" kern="0" dirty="0">
              <a:solidFill>
                <a:srgbClr val="0D0D0D"/>
              </a:solidFill>
              <a:highlight>
                <a:srgbClr val="FFFFFF"/>
              </a:highlight>
              <a:latin typeface="Cambria" panose="02040503050406030204" pitchFamily="18" charset="0"/>
              <a:ea typeface="Cambria" panose="02040503050406030204" pitchFamily="18" charset="0"/>
            </a:endParaRPr>
          </a:p>
          <a:p>
            <a:r>
              <a:rPr lang="en-US" sz="2000" kern="0" dirty="0">
                <a:solidFill>
                  <a:srgbClr val="0D0D0D"/>
                </a:solidFill>
                <a:highlight>
                  <a:srgbClr val="FFFFFF"/>
                </a:highlight>
                <a:latin typeface="Cambria" panose="02040503050406030204" pitchFamily="18" charset="0"/>
                <a:ea typeface="Cambria" panose="02040503050406030204" pitchFamily="18" charset="0"/>
              </a:rPr>
              <a:t>All guests 18 and older will either need to be escorted by a trusted traveler or the preferred method is for them to be vetted prior to arrival.</a:t>
            </a:r>
          </a:p>
          <a:p>
            <a:pPr lvl="1"/>
            <a:endParaRPr lang="en-US" sz="2000" kern="0" dirty="0">
              <a:solidFill>
                <a:srgbClr val="0D0D0D"/>
              </a:solidFill>
              <a:highlight>
                <a:srgbClr val="FFFFFF"/>
              </a:highlight>
              <a:latin typeface="Cambria" panose="02040503050406030204" pitchFamily="18" charset="0"/>
              <a:ea typeface="Cambria" panose="02040503050406030204" pitchFamily="18" charset="0"/>
            </a:endParaRPr>
          </a:p>
          <a:p>
            <a:r>
              <a:rPr lang="en-US" sz="2000" b="1" u="sng" kern="0" dirty="0">
                <a:solidFill>
                  <a:srgbClr val="0D0D0D"/>
                </a:solidFill>
                <a:highlight>
                  <a:srgbClr val="FFFFFF"/>
                </a:highlight>
                <a:latin typeface="Cambria" panose="02040503050406030204" pitchFamily="18" charset="0"/>
                <a:ea typeface="Cambria" panose="02040503050406030204" pitchFamily="18" charset="0"/>
              </a:rPr>
              <a:t>Note: All overnight Hotel Del Monte Guest guests are required to be vetted!</a:t>
            </a:r>
          </a:p>
          <a:p>
            <a:endParaRPr lang="en-US" sz="2000" kern="0" dirty="0">
              <a:solidFill>
                <a:srgbClr val="0D0D0D"/>
              </a:solidFill>
              <a:highlight>
                <a:srgbClr val="FFFFFF"/>
              </a:highlight>
              <a:latin typeface="Cambria" panose="02040503050406030204" pitchFamily="18" charset="0"/>
              <a:ea typeface="Cambria" panose="02040503050406030204" pitchFamily="18" charset="0"/>
            </a:endParaRPr>
          </a:p>
          <a:p>
            <a:r>
              <a:rPr lang="en-US" sz="2000" kern="0" dirty="0">
                <a:solidFill>
                  <a:srgbClr val="0D0D0D"/>
                </a:solidFill>
                <a:highlight>
                  <a:srgbClr val="FFFFFF"/>
                </a:highlight>
                <a:latin typeface="Cambria" panose="02040503050406030204" pitchFamily="18" charset="0"/>
                <a:ea typeface="Cambria" panose="02040503050406030204" pitchFamily="18" charset="0"/>
              </a:rPr>
              <a:t>Guests who do not have a valid ID will be denied access to NSA Monterey.</a:t>
            </a:r>
          </a:p>
          <a:p>
            <a:r>
              <a:rPr lang="en-US" sz="2000" kern="0" dirty="0">
                <a:solidFill>
                  <a:srgbClr val="0D0D0D"/>
                </a:solidFill>
                <a:highlight>
                  <a:srgbClr val="FFFFFF"/>
                </a:highlight>
                <a:latin typeface="Cambria" panose="02040503050406030204" pitchFamily="18" charset="0"/>
                <a:ea typeface="Cambria" panose="02040503050406030204" pitchFamily="18" charset="0"/>
              </a:rPr>
              <a:t>Guests who do not have a pass or are not escorted by a trusted traveler will also be denied access.</a:t>
            </a:r>
          </a:p>
          <a:p>
            <a:endParaRPr lang="en-US" sz="2000" kern="0" dirty="0">
              <a:solidFill>
                <a:srgbClr val="0D0D0D"/>
              </a:solidFill>
              <a:highlight>
                <a:srgbClr val="FFFFFF"/>
              </a:highlight>
              <a:latin typeface="Cambria" panose="02040503050406030204" pitchFamily="18" charset="0"/>
              <a:ea typeface="Cambria" panose="02040503050406030204" pitchFamily="18" charset="0"/>
            </a:endParaRPr>
          </a:p>
          <a:p>
            <a:r>
              <a:rPr lang="en-US" sz="2000" kern="0" dirty="0">
                <a:solidFill>
                  <a:srgbClr val="0D0D0D"/>
                </a:solidFill>
                <a:highlight>
                  <a:srgbClr val="FFFFFF"/>
                </a:highlight>
                <a:latin typeface="Cambria" panose="02040503050406030204" pitchFamily="18" charset="0"/>
                <a:ea typeface="Cambria" panose="02040503050406030204" pitchFamily="18" charset="0"/>
              </a:rPr>
              <a:t>Escorts must remain with their guests AT ALL TIMES.</a:t>
            </a:r>
          </a:p>
          <a:p>
            <a:r>
              <a:rPr lang="en-US" sz="2000" kern="0" dirty="0">
                <a:solidFill>
                  <a:srgbClr val="0D0D0D"/>
                </a:solidFill>
                <a:highlight>
                  <a:srgbClr val="FFFFFF"/>
                </a:highlight>
                <a:latin typeface="Cambria" panose="02040503050406030204" pitchFamily="18" charset="0"/>
                <a:ea typeface="Cambria" panose="02040503050406030204" pitchFamily="18" charset="0"/>
              </a:rPr>
              <a:t>Sponsors are responsible for the actions of their guests while they are on the installation.</a:t>
            </a:r>
            <a:endParaRPr lang="en-US" sz="2000" kern="0" dirty="0">
              <a:latin typeface="Cambria" panose="02040503050406030204" pitchFamily="18" charset="0"/>
              <a:ea typeface="Cambria" panose="02040503050406030204" pitchFamily="18" charset="0"/>
            </a:endParaRPr>
          </a:p>
          <a:p>
            <a:endParaRPr lang="en-US" sz="2000" i="1" kern="0" dirty="0">
              <a:latin typeface="Cambria" panose="02040503050406030204" pitchFamily="18" charset="0"/>
              <a:ea typeface="Cambria" panose="02040503050406030204" pitchFamily="18" charset="0"/>
            </a:endParaRPr>
          </a:p>
          <a:p>
            <a:endParaRPr lang="en-US" sz="2000"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956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D189-1939-6D61-B330-A9CCE16FEB04}"/>
              </a:ext>
            </a:extLst>
          </p:cNvPr>
          <p:cNvSpPr>
            <a:spLocks noGrp="1"/>
          </p:cNvSpPr>
          <p:nvPr>
            <p:ph type="title"/>
          </p:nvPr>
        </p:nvSpPr>
        <p:spPr/>
        <p:txBody>
          <a:bodyPr/>
          <a:lstStyle/>
          <a:p>
            <a:r>
              <a:rPr lang="en-US" dirty="0"/>
              <a:t>Base Access Requirements (Cont.)</a:t>
            </a:r>
          </a:p>
        </p:txBody>
      </p:sp>
      <p:sp>
        <p:nvSpPr>
          <p:cNvPr id="4" name="Slide Number Placeholder 3">
            <a:extLst>
              <a:ext uri="{FF2B5EF4-FFF2-40B4-BE49-F238E27FC236}">
                <a16:creationId xmlns:a16="http://schemas.microsoft.com/office/drawing/2014/main" id="{EC5236BB-D00B-3515-E943-204D441F3EC5}"/>
              </a:ext>
            </a:extLst>
          </p:cNvPr>
          <p:cNvSpPr>
            <a:spLocks noGrp="1"/>
          </p:cNvSpPr>
          <p:nvPr>
            <p:ph type="sldNum" sz="quarter" idx="13"/>
          </p:nvPr>
        </p:nvSpPr>
        <p:spPr/>
        <p:txBody>
          <a:bodyPr/>
          <a:lstStyle/>
          <a:p>
            <a:pPr>
              <a:defRPr/>
            </a:pPr>
            <a:fld id="{6A23022C-71F6-5F4F-93C3-D936E52B7050}" type="slidenum">
              <a:rPr lang="en-US" smtClean="0">
                <a:solidFill>
                  <a:srgbClr val="000000"/>
                </a:solidFill>
              </a:rPr>
              <a:pPr>
                <a:defRPr/>
              </a:pPr>
              <a:t>13</a:t>
            </a:fld>
            <a:endParaRPr lang="en-US">
              <a:solidFill>
                <a:srgbClr val="000000"/>
              </a:solidFill>
            </a:endParaRPr>
          </a:p>
        </p:txBody>
      </p:sp>
      <p:sp>
        <p:nvSpPr>
          <p:cNvPr id="5" name="Content Placeholder 2">
            <a:extLst>
              <a:ext uri="{FF2B5EF4-FFF2-40B4-BE49-F238E27FC236}">
                <a16:creationId xmlns:a16="http://schemas.microsoft.com/office/drawing/2014/main" id="{2BD24A35-0FC2-7E17-6750-CD54CD2858F0}"/>
              </a:ext>
            </a:extLst>
          </p:cNvPr>
          <p:cNvSpPr txBox="1">
            <a:spLocks/>
          </p:cNvSpPr>
          <p:nvPr/>
        </p:nvSpPr>
        <p:spPr bwMode="auto">
          <a:xfrm>
            <a:off x="457200" y="1045029"/>
            <a:ext cx="8229600" cy="550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3" tIns="45667" rIns="91333" bIns="45667" numCol="1" anchor="t" anchorCtr="0" compatLnSpc="1">
            <a:prstTxWarp prst="textNoShape">
              <a:avLst/>
            </a:prstTxWarp>
          </a:bodyPr>
          <a:lstStyle>
            <a:lvl1pPr marL="339488" indent="-339488"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39255" indent="-282377"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39026" indent="-225269"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5905" indent="-225269"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2784" indent="-225269"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1698" indent="-228334" algn="l" rtl="0" fontAlgn="base">
              <a:spcBef>
                <a:spcPct val="20000"/>
              </a:spcBef>
              <a:spcAft>
                <a:spcPct val="0"/>
              </a:spcAft>
              <a:buChar char="»"/>
              <a:defRPr sz="2000">
                <a:solidFill>
                  <a:schemeClr val="tx1"/>
                </a:solidFill>
                <a:latin typeface="+mn-lt"/>
              </a:defRPr>
            </a:lvl6pPr>
            <a:lvl7pPr marL="2968369" indent="-228334" algn="l" rtl="0" fontAlgn="base">
              <a:spcBef>
                <a:spcPct val="20000"/>
              </a:spcBef>
              <a:spcAft>
                <a:spcPct val="0"/>
              </a:spcAft>
              <a:buChar char="»"/>
              <a:defRPr sz="2000">
                <a:solidFill>
                  <a:schemeClr val="tx1"/>
                </a:solidFill>
                <a:latin typeface="+mn-lt"/>
              </a:defRPr>
            </a:lvl7pPr>
            <a:lvl8pPr marL="3425040" indent="-228334" algn="l" rtl="0" fontAlgn="base">
              <a:spcBef>
                <a:spcPct val="20000"/>
              </a:spcBef>
              <a:spcAft>
                <a:spcPct val="0"/>
              </a:spcAft>
              <a:buChar char="»"/>
              <a:defRPr sz="2000">
                <a:solidFill>
                  <a:schemeClr val="tx1"/>
                </a:solidFill>
                <a:latin typeface="+mn-lt"/>
              </a:defRPr>
            </a:lvl8pPr>
            <a:lvl9pPr marL="3881716" indent="-228334" algn="l" rtl="0" fontAlgn="base">
              <a:spcBef>
                <a:spcPct val="20000"/>
              </a:spcBef>
              <a:spcAft>
                <a:spcPct val="0"/>
              </a:spcAft>
              <a:buChar char="»"/>
              <a:defRPr sz="2000">
                <a:solidFill>
                  <a:schemeClr val="tx1"/>
                </a:solidFill>
                <a:latin typeface="+mn-lt"/>
              </a:defRPr>
            </a:lvl9pPr>
          </a:lstStyle>
          <a:p>
            <a:r>
              <a:rPr lang="en-US" sz="1800" kern="0" dirty="0">
                <a:solidFill>
                  <a:srgbClr val="0D0D0D"/>
                </a:solidFill>
                <a:highlight>
                  <a:srgbClr val="FFFFFF"/>
                </a:highlight>
                <a:latin typeface="Cambria" panose="02040503050406030204" pitchFamily="18" charset="0"/>
                <a:ea typeface="Cambria" panose="02040503050406030204" pitchFamily="18" charset="0"/>
              </a:rPr>
              <a:t>All vetting must be conducted by NSA Monterey’s Visitor Control Center.</a:t>
            </a:r>
          </a:p>
          <a:p>
            <a:r>
              <a:rPr lang="en-US" sz="1800" kern="0" dirty="0">
                <a:solidFill>
                  <a:srgbClr val="0D0D0D"/>
                </a:solidFill>
                <a:highlight>
                  <a:srgbClr val="FFFFFF"/>
                </a:highlight>
                <a:latin typeface="Cambria" panose="02040503050406030204" pitchFamily="18" charset="0"/>
                <a:ea typeface="Cambria" panose="02040503050406030204" pitchFamily="18" charset="0"/>
              </a:rPr>
              <a:t>Follow the instructions at: </a:t>
            </a:r>
          </a:p>
          <a:p>
            <a:pPr marL="0" indent="0">
              <a:buNone/>
            </a:pPr>
            <a:r>
              <a:rPr lang="en-US" sz="1800" kern="0" dirty="0">
                <a:solidFill>
                  <a:srgbClr val="0D0D0D"/>
                </a:solidFill>
                <a:highlight>
                  <a:srgbClr val="FFFFFF"/>
                </a:highlight>
                <a:latin typeface="Cambria" panose="02040503050406030204" pitchFamily="18" charset="0"/>
                <a:ea typeface="Cambria" panose="02040503050406030204" pitchFamily="18" charset="0"/>
              </a:rPr>
              <a:t>	</a:t>
            </a:r>
            <a:r>
              <a:rPr lang="en-US" sz="1800" kern="0" dirty="0">
                <a:solidFill>
                  <a:srgbClr val="0D0D0D"/>
                </a:solidFill>
                <a:highlight>
                  <a:srgbClr val="FFFFFF"/>
                </a:highlight>
                <a:latin typeface="Cambria" panose="02040503050406030204" pitchFamily="18" charset="0"/>
                <a:ea typeface="Cambria" panose="02040503050406030204" pitchFamily="18" charset="0"/>
                <a:hlinkClick r:id="rId2"/>
              </a:rPr>
              <a:t>https://nps.edu/web/base-police/vehicle-gate-access-services</a:t>
            </a:r>
            <a:endParaRPr lang="en-US" sz="1800" kern="0" dirty="0">
              <a:solidFill>
                <a:srgbClr val="0D0D0D"/>
              </a:solidFill>
              <a:highlight>
                <a:srgbClr val="FFFFFF"/>
              </a:highlight>
              <a:latin typeface="Cambria" panose="02040503050406030204" pitchFamily="18" charset="0"/>
              <a:ea typeface="Cambria" panose="02040503050406030204" pitchFamily="18" charset="0"/>
            </a:endParaRPr>
          </a:p>
          <a:p>
            <a:pPr marL="0" indent="0">
              <a:buNone/>
            </a:pPr>
            <a:endParaRPr lang="en-US" sz="1800" kern="0" dirty="0">
              <a:solidFill>
                <a:srgbClr val="0D0D0D"/>
              </a:solidFill>
              <a:highlight>
                <a:srgbClr val="FFFFFF"/>
              </a:highlight>
              <a:latin typeface="Cambria" panose="02040503050406030204" pitchFamily="18" charset="0"/>
              <a:ea typeface="Cambria" panose="02040503050406030204" pitchFamily="18" charset="0"/>
            </a:endParaRPr>
          </a:p>
          <a:p>
            <a:r>
              <a:rPr lang="en-US" sz="1800" kern="0" dirty="0">
                <a:solidFill>
                  <a:srgbClr val="0D0D0D"/>
                </a:solidFill>
                <a:highlight>
                  <a:srgbClr val="FFFFFF"/>
                </a:highlight>
                <a:latin typeface="Cambria" panose="02040503050406030204" pitchFamily="18" charset="0"/>
                <a:ea typeface="Cambria" panose="02040503050406030204" pitchFamily="18" charset="0"/>
              </a:rPr>
              <a:t>Fill out the highlighted fields on the SECNAV 5512/1 form, including:</a:t>
            </a:r>
          </a:p>
          <a:p>
            <a:pPr lvl="1"/>
            <a:r>
              <a:rPr lang="en-US" sz="1400" kern="0" dirty="0">
                <a:solidFill>
                  <a:srgbClr val="0D0D0D"/>
                </a:solidFill>
                <a:highlight>
                  <a:srgbClr val="FFFFFF"/>
                </a:highlight>
                <a:latin typeface="Cambria" panose="02040503050406030204" pitchFamily="18" charset="0"/>
                <a:ea typeface="Cambria" panose="02040503050406030204" pitchFamily="18" charset="0"/>
              </a:rPr>
              <a:t>The Guest’s Social Security Number and a second form of ID</a:t>
            </a:r>
          </a:p>
          <a:p>
            <a:pPr lvl="1"/>
            <a:r>
              <a:rPr lang="en-US" sz="1400" kern="0" dirty="0">
                <a:solidFill>
                  <a:srgbClr val="0D0D0D"/>
                </a:solidFill>
                <a:highlight>
                  <a:srgbClr val="FFFFFF"/>
                </a:highlight>
                <a:latin typeface="Cambria" panose="02040503050406030204" pitchFamily="18" charset="0"/>
                <a:ea typeface="Cambria" panose="02040503050406030204" pitchFamily="18" charset="0"/>
              </a:rPr>
              <a:t>All non-US Citizens must provide their passport as a second form of ID</a:t>
            </a:r>
          </a:p>
          <a:p>
            <a:pPr lvl="1"/>
            <a:r>
              <a:rPr lang="en-US" sz="1400" kern="0" dirty="0">
                <a:solidFill>
                  <a:srgbClr val="0D0D0D"/>
                </a:solidFill>
                <a:highlight>
                  <a:srgbClr val="FFFFFF"/>
                </a:highlight>
                <a:latin typeface="Cambria" panose="02040503050406030204" pitchFamily="18" charset="0"/>
                <a:ea typeface="Cambria" panose="02040503050406030204" pitchFamily="18" charset="0"/>
              </a:rPr>
              <a:t>Sponsor’s (your) DOD ID number at the bottom of the page</a:t>
            </a:r>
          </a:p>
          <a:p>
            <a:pPr lvl="1"/>
            <a:r>
              <a:rPr lang="en-US" sz="1400" kern="0" dirty="0">
                <a:solidFill>
                  <a:srgbClr val="0D0D0D"/>
                </a:solidFill>
                <a:highlight>
                  <a:srgbClr val="FFFFFF"/>
                </a:highlight>
                <a:latin typeface="Cambria" panose="02040503050406030204" pitchFamily="18" charset="0"/>
                <a:ea typeface="Cambria" panose="02040503050406030204" pitchFamily="18" charset="0"/>
              </a:rPr>
              <a:t>Sign the document and send it encrypted to </a:t>
            </a:r>
            <a:r>
              <a:rPr lang="en-US" sz="1400" kern="0" dirty="0">
                <a:solidFill>
                  <a:srgbClr val="0D0D0D"/>
                </a:solidFill>
                <a:highlight>
                  <a:srgbClr val="FFFFFF"/>
                </a:highlight>
                <a:latin typeface="Cambria" panose="02040503050406030204" pitchFamily="18" charset="0"/>
                <a:ea typeface="Cambria" panose="02040503050406030204" pitchFamily="18" charset="0"/>
                <a:hlinkClick r:id="rId3"/>
              </a:rPr>
              <a:t>vcc@nps.edu</a:t>
            </a:r>
            <a:endParaRPr lang="en-US" sz="1400" kern="0" dirty="0">
              <a:solidFill>
                <a:srgbClr val="0D0D0D"/>
              </a:solidFill>
              <a:highlight>
                <a:srgbClr val="FFFFFF"/>
              </a:highlight>
              <a:latin typeface="Cambria" panose="02040503050406030204" pitchFamily="18" charset="0"/>
              <a:ea typeface="Cambria" panose="02040503050406030204" pitchFamily="18" charset="0"/>
            </a:endParaRPr>
          </a:p>
          <a:p>
            <a:endParaRPr lang="en-US" sz="1800" kern="0">
              <a:solidFill>
                <a:srgbClr val="0D0D0D"/>
              </a:solidFill>
              <a:highlight>
                <a:srgbClr val="FFFFFF"/>
              </a:highlight>
              <a:latin typeface="Cambria" panose="02040503050406030204" pitchFamily="18" charset="0"/>
              <a:ea typeface="Cambria" panose="02040503050406030204" pitchFamily="18" charset="0"/>
            </a:endParaRPr>
          </a:p>
          <a:p>
            <a:r>
              <a:rPr lang="en-US" sz="1800" kern="0">
                <a:solidFill>
                  <a:srgbClr val="0D0D0D"/>
                </a:solidFill>
                <a:highlight>
                  <a:srgbClr val="FFFFFF"/>
                </a:highlight>
                <a:latin typeface="Cambria" panose="02040503050406030204" pitchFamily="18" charset="0"/>
                <a:ea typeface="Cambria" panose="02040503050406030204" pitchFamily="18" charset="0"/>
              </a:rPr>
              <a:t>It </a:t>
            </a:r>
            <a:r>
              <a:rPr lang="en-US" sz="1800" kern="0" dirty="0">
                <a:solidFill>
                  <a:srgbClr val="0D0D0D"/>
                </a:solidFill>
                <a:highlight>
                  <a:srgbClr val="FFFFFF"/>
                </a:highlight>
                <a:latin typeface="Cambria" panose="02040503050406030204" pitchFamily="18" charset="0"/>
                <a:ea typeface="Cambria" panose="02040503050406030204" pitchFamily="18" charset="0"/>
              </a:rPr>
              <a:t>takes up to 9 business days to return a vetting result. Please get your SECNAV 5512s in early.</a:t>
            </a:r>
            <a:endParaRPr lang="en-US" sz="1400" kern="0" dirty="0">
              <a:solidFill>
                <a:srgbClr val="0D0D0D"/>
              </a:solidFill>
              <a:highlight>
                <a:srgbClr val="FFFFFF"/>
              </a:highlight>
              <a:latin typeface="Cambria" panose="02040503050406030204" pitchFamily="18" charset="0"/>
              <a:ea typeface="Cambria" panose="02040503050406030204" pitchFamily="18" charset="0"/>
            </a:endParaRPr>
          </a:p>
          <a:p>
            <a:r>
              <a:rPr lang="en-US" sz="1800" kern="0" dirty="0">
                <a:solidFill>
                  <a:srgbClr val="0D0D0D"/>
                </a:solidFill>
                <a:highlight>
                  <a:srgbClr val="FFFFFF"/>
                </a:highlight>
                <a:latin typeface="Cambria" panose="02040503050406030204" pitchFamily="18" charset="0"/>
                <a:ea typeface="Cambria" panose="02040503050406030204" pitchFamily="18" charset="0"/>
              </a:rPr>
              <a:t>The sponsor is responsible for picking up the passes for their guests from the VCC during working hours (M-F 0730 – 1500, lunch 1130 – 1200).</a:t>
            </a:r>
          </a:p>
          <a:p>
            <a:endParaRPr lang="en-US" sz="1800" kern="0" dirty="0">
              <a:solidFill>
                <a:srgbClr val="0D0D0D"/>
              </a:solidFill>
              <a:highlight>
                <a:srgbClr val="FFFFFF"/>
              </a:highlight>
              <a:latin typeface="Cambria" panose="02040503050406030204" pitchFamily="18" charset="0"/>
              <a:ea typeface="Cambria" panose="02040503050406030204" pitchFamily="18" charset="0"/>
            </a:endParaRPr>
          </a:p>
          <a:p>
            <a:endParaRPr lang="en-US" sz="1800" kern="0" dirty="0">
              <a:solidFill>
                <a:srgbClr val="0D0D0D"/>
              </a:solidFill>
              <a:highlight>
                <a:srgbClr val="FFFFFF"/>
              </a:highlight>
              <a:latin typeface="Cambria" panose="02040503050406030204" pitchFamily="18" charset="0"/>
              <a:ea typeface="Cambria" panose="02040503050406030204" pitchFamily="18" charset="0"/>
            </a:endParaRPr>
          </a:p>
          <a:p>
            <a:endParaRPr lang="en-US" sz="1800" kern="0" dirty="0">
              <a:solidFill>
                <a:srgbClr val="0D0D0D"/>
              </a:solidFill>
              <a:highlight>
                <a:srgbClr val="FFFFFF"/>
              </a:highlight>
              <a:latin typeface="Cambria" panose="02040503050406030204" pitchFamily="18" charset="0"/>
              <a:ea typeface="Cambria" panose="02040503050406030204" pitchFamily="18" charset="0"/>
            </a:endParaRPr>
          </a:p>
          <a:p>
            <a:endParaRPr lang="en-US" sz="1800" kern="0" dirty="0">
              <a:solidFill>
                <a:srgbClr val="0D0D0D"/>
              </a:solidFill>
              <a:highlight>
                <a:srgbClr val="FFFFFF"/>
              </a:highlight>
              <a:latin typeface="Cambria" panose="02040503050406030204" pitchFamily="18" charset="0"/>
              <a:ea typeface="Cambria" panose="02040503050406030204" pitchFamily="18" charset="0"/>
            </a:endParaRPr>
          </a:p>
          <a:p>
            <a:pPr marL="0" indent="0">
              <a:buNone/>
            </a:pPr>
            <a:endParaRPr lang="en-US" sz="1800" kern="0" dirty="0">
              <a:solidFill>
                <a:srgbClr val="0D0D0D"/>
              </a:solidFill>
              <a:highlight>
                <a:srgbClr val="FFFFFF"/>
              </a:highlight>
              <a:latin typeface="Cambria" panose="02040503050406030204" pitchFamily="18" charset="0"/>
              <a:ea typeface="Cambria" panose="02040503050406030204" pitchFamily="18" charset="0"/>
            </a:endParaRPr>
          </a:p>
          <a:p>
            <a:pPr marL="0" indent="0">
              <a:buNone/>
            </a:pPr>
            <a:endParaRPr lang="en-US" sz="1400" kern="0" dirty="0">
              <a:latin typeface="Cambria" panose="02040503050406030204" pitchFamily="18" charset="0"/>
              <a:ea typeface="Cambria" panose="02040503050406030204" pitchFamily="18" charset="0"/>
            </a:endParaRPr>
          </a:p>
          <a:p>
            <a:endParaRPr lang="en-US" sz="1800" i="1" kern="0" dirty="0">
              <a:latin typeface="Cambria" panose="02040503050406030204" pitchFamily="18" charset="0"/>
              <a:ea typeface="Cambria" panose="02040503050406030204" pitchFamily="18" charset="0"/>
            </a:endParaRPr>
          </a:p>
          <a:p>
            <a:pPr marL="0" indent="0">
              <a:buNone/>
            </a:pPr>
            <a:endParaRPr lang="en-US" kern="0" dirty="0">
              <a:latin typeface="Cambria" panose="02040503050406030204" pitchFamily="18" charset="0"/>
              <a:ea typeface="Cambria" panose="02040503050406030204" pitchFamily="18" charset="0"/>
            </a:endParaRPr>
          </a:p>
          <a:p>
            <a:endParaRPr lang="en-US" kern="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5501373-3741-ECDD-3D14-A8E584B2400F}"/>
              </a:ext>
            </a:extLst>
          </p:cNvPr>
          <p:cNvPicPr>
            <a:picLocks noChangeAspect="1"/>
          </p:cNvPicPr>
          <p:nvPr/>
        </p:nvPicPr>
        <p:blipFill>
          <a:blip r:embed="rId4"/>
          <a:stretch>
            <a:fillRect/>
          </a:stretch>
        </p:blipFill>
        <p:spPr>
          <a:xfrm>
            <a:off x="7527758" y="5282999"/>
            <a:ext cx="1457528" cy="1438476"/>
          </a:xfrm>
          <a:prstGeom prst="rect">
            <a:avLst/>
          </a:prstGeom>
        </p:spPr>
      </p:pic>
    </p:spTree>
    <p:extLst>
      <p:ext uri="{BB962C8B-B14F-4D97-AF65-F5344CB8AC3E}">
        <p14:creationId xmlns:p14="http://schemas.microsoft.com/office/powerpoint/2010/main" val="2315244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940175"/>
            <a:ext cx="7772400" cy="1470025"/>
          </a:xfrm>
        </p:spPr>
        <p:txBody>
          <a:bodyPr/>
          <a:lstStyle/>
          <a:p>
            <a:r>
              <a:rPr lang="en-US" dirty="0">
                <a:solidFill>
                  <a:srgbClr val="FFFF00"/>
                </a:solidFill>
                <a:latin typeface="Cambria" panose="02040503050406030204" pitchFamily="18" charset="0"/>
                <a:ea typeface="Cambria" panose="02040503050406030204" pitchFamily="18" charset="0"/>
                <a:cs typeface="Arial" panose="020B0604020202020204" pitchFamily="34" charset="0"/>
              </a:rPr>
              <a:t>Travel Office</a:t>
            </a:r>
          </a:p>
        </p:txBody>
      </p:sp>
      <p:pic>
        <p:nvPicPr>
          <p:cNvPr id="4" name="Picture 2" descr="http://www.nps.edu/About/Images/GRAD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399" y="1752600"/>
            <a:ext cx="2712383" cy="2447926"/>
          </a:xfrm>
          <a:prstGeom prst="rect">
            <a:avLst/>
          </a:prstGeom>
          <a:noFill/>
          <a:extLst>
            <a:ext uri="{909E8E84-426E-40DD-AFC4-6F175D3DCCD1}">
              <a14:hiddenFill xmlns:a14="http://schemas.microsoft.com/office/drawing/2010/main">
                <a:solidFill>
                  <a:srgbClr val="FFFFFF"/>
                </a:solidFill>
              </a14:hiddenFill>
            </a:ext>
          </a:extLst>
        </p:spPr>
      </p:pic>
      <p:pic>
        <p:nvPicPr>
          <p:cNvPr id="24" name="Audio 23">
            <a:hlinkClick r:id="" action="ppaction://media"/>
            <a:extLst>
              <a:ext uri="{FF2B5EF4-FFF2-40B4-BE49-F238E27FC236}">
                <a16:creationId xmlns:a16="http://schemas.microsoft.com/office/drawing/2014/main" id="{2A159F6C-2C7B-448C-8203-EADE586E80E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03281421"/>
      </p:ext>
    </p:extLst>
  </p:cSld>
  <p:clrMapOvr>
    <a:masterClrMapping/>
  </p:clrMapOvr>
  <mc:AlternateContent xmlns:mc="http://schemas.openxmlformats.org/markup-compatibility/2006" xmlns:p14="http://schemas.microsoft.com/office/powerpoint/2010/main">
    <mc:Choice Requires="p14">
      <p:transition spd="slow" p14:dur="2000" advTm="12719"/>
    </mc:Choice>
    <mc:Fallback xmlns="">
      <p:transition spd="slow" advTm="1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89FAC4-FB76-3768-056E-22DAC9C570DB}"/>
              </a:ext>
            </a:extLst>
          </p:cNvPr>
          <p:cNvSpPr>
            <a:spLocks noGrp="1"/>
          </p:cNvSpPr>
          <p:nvPr>
            <p:ph idx="1"/>
          </p:nvPr>
        </p:nvSpPr>
        <p:spPr/>
        <p:txBody>
          <a:bodyPr>
            <a:normAutofit/>
          </a:bodyPr>
          <a:lstStyle/>
          <a:p>
            <a:pPr marL="0" indent="0">
              <a:buNone/>
            </a:pPr>
            <a:endParaRPr lang="en-US" dirty="0"/>
          </a:p>
          <a:p>
            <a:pPr marL="0" indent="0">
              <a:buNone/>
            </a:pPr>
            <a:endParaRPr lang="en-US" dirty="0"/>
          </a:p>
        </p:txBody>
      </p:sp>
      <p:sp>
        <p:nvSpPr>
          <p:cNvPr id="4" name="Title 3">
            <a:extLst>
              <a:ext uri="{FF2B5EF4-FFF2-40B4-BE49-F238E27FC236}">
                <a16:creationId xmlns:a16="http://schemas.microsoft.com/office/drawing/2014/main" id="{9C114F0E-9271-7EBC-810C-8ED45138E3C3}"/>
              </a:ext>
            </a:extLst>
          </p:cNvPr>
          <p:cNvSpPr>
            <a:spLocks noGrp="1"/>
          </p:cNvSpPr>
          <p:nvPr>
            <p:ph type="title"/>
          </p:nvPr>
        </p:nvSpPr>
        <p:spPr/>
        <p:txBody>
          <a:bodyPr/>
          <a:lstStyle/>
          <a:p>
            <a:r>
              <a:rPr lang="en-US" dirty="0"/>
              <a:t>Check Out Process</a:t>
            </a:r>
          </a:p>
        </p:txBody>
      </p:sp>
      <p:pic>
        <p:nvPicPr>
          <p:cNvPr id="5" name="Picture 4">
            <a:extLst>
              <a:ext uri="{FF2B5EF4-FFF2-40B4-BE49-F238E27FC236}">
                <a16:creationId xmlns:a16="http://schemas.microsoft.com/office/drawing/2014/main" id="{5C389760-A67C-4230-8EBC-09C65988C31B}"/>
              </a:ext>
            </a:extLst>
          </p:cNvPr>
          <p:cNvPicPr>
            <a:picLocks noChangeAspect="1"/>
          </p:cNvPicPr>
          <p:nvPr/>
        </p:nvPicPr>
        <p:blipFill>
          <a:blip r:embed="rId5"/>
          <a:stretch>
            <a:fillRect/>
          </a:stretch>
        </p:blipFill>
        <p:spPr>
          <a:xfrm>
            <a:off x="368135" y="896588"/>
            <a:ext cx="8775865" cy="4999512"/>
          </a:xfrm>
          <a:prstGeom prst="rect">
            <a:avLst/>
          </a:prstGeom>
        </p:spPr>
      </p:pic>
      <p:pic>
        <p:nvPicPr>
          <p:cNvPr id="27" name="Audio 26">
            <a:hlinkClick r:id="" action="ppaction://media"/>
            <a:extLst>
              <a:ext uri="{FF2B5EF4-FFF2-40B4-BE49-F238E27FC236}">
                <a16:creationId xmlns:a16="http://schemas.microsoft.com/office/drawing/2014/main" id="{70DBD172-AF14-A3A2-DF07-91B73F8F981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4095486"/>
      </p:ext>
    </p:extLst>
  </p:cSld>
  <p:clrMapOvr>
    <a:masterClrMapping/>
  </p:clrMapOvr>
  <mc:AlternateContent xmlns:mc="http://schemas.openxmlformats.org/markup-compatibility/2006" xmlns:p14="http://schemas.microsoft.com/office/powerpoint/2010/main">
    <mc:Choice Requires="p14">
      <p:transition spd="slow" p14:dur="2000" advTm="15257"/>
    </mc:Choice>
    <mc:Fallback xmlns="">
      <p:transition spd="slow" advTm="15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extLst>
    <p:ext uri="{3A86A75C-4F4B-4683-9AE1-C65F6400EC91}">
      <p14:laserTraceLst xmlns:p14="http://schemas.microsoft.com/office/powerpoint/2010/main">
        <p14:tracePtLst>
          <p14:tracePt t="12166" x="446088" y="0"/>
          <p14:tracePt t="12173" x="446088" y="177800"/>
          <p14:tracePt t="12179" x="463550" y="392113"/>
          <p14:tracePt t="12194" x="463550" y="784225"/>
          <p14:tracePt t="12212" x="517525" y="1085850"/>
          <p14:tracePt t="12213" x="517525" y="1176338"/>
          <p14:tracePt t="12228" x="552450" y="1282700"/>
          <p14:tracePt t="12244" x="569913" y="1317625"/>
          <p14:tracePt t="12262" x="641350" y="1336675"/>
          <p14:tracePt t="12277" x="695325" y="1300163"/>
          <p14:tracePt t="12278" x="749300" y="1246188"/>
          <p14:tracePt t="12296" x="873125" y="1104900"/>
          <p14:tracePt t="12297" x="962025" y="979488"/>
          <p14:tracePt t="12312" x="1141413" y="801688"/>
          <p14:tracePt t="12327" x="1319213" y="695325"/>
          <p14:tracePt t="12346" x="1585913" y="587375"/>
          <p14:tracePt t="12362" x="1728788" y="569913"/>
          <p14:tracePt t="12380" x="1854200" y="569913"/>
          <p14:tracePt t="12395" x="1943100" y="623888"/>
          <p14:tracePt t="12414" x="1960563" y="730250"/>
          <p14:tracePt t="12429" x="1997075" y="819150"/>
          <p14:tracePt t="12444" x="1997075" y="925513"/>
          <p14:tracePt t="12462" x="1997075" y="1122363"/>
          <p14:tracePt t="12478" x="1997075" y="1265238"/>
          <p14:tracePt t="12495" x="1997075" y="1406525"/>
          <p14:tracePt t="12496" x="1997075" y="1460500"/>
          <p14:tracePt t="12511" x="1997075" y="1620838"/>
          <p14:tracePt t="12527" x="2032000" y="1763713"/>
          <p14:tracePt t="12545" x="2049463" y="2030413"/>
          <p14:tracePt t="12561" x="2066925" y="2227263"/>
          <p14:tracePt t="12579" x="2085975" y="2405063"/>
          <p14:tracePt t="12595" x="2085975" y="2476500"/>
          <p14:tracePt t="12611" x="2085975" y="2493963"/>
          <p14:tracePt t="12630" x="2085975" y="2547938"/>
          <p14:tracePt t="12646" x="2085975" y="2582863"/>
          <p14:tracePt t="12669" x="2085975" y="2600325"/>
          <p14:tracePt t="12682" x="2085975" y="2617788"/>
          <p14:tracePt t="12696" x="2085975" y="2636838"/>
          <p14:tracePt t="12717" x="2085975" y="2654300"/>
          <p14:tracePt t="12730" x="2085975" y="2671763"/>
          <p14:tracePt t="12744" x="2066925" y="2671763"/>
          <p14:tracePt t="12761" x="2049463" y="2708275"/>
          <p14:tracePt t="12779" x="2049463" y="2743200"/>
          <p14:tracePt t="12793" x="2032000" y="2760663"/>
          <p14:tracePt t="12794" x="2032000" y="2778125"/>
          <p14:tracePt t="12821" x="2032000" y="2797175"/>
          <p14:tracePt t="13228" x="2032000" y="2760663"/>
          <p14:tracePt t="13234" x="2032000" y="2743200"/>
          <p14:tracePt t="13243" x="2032000" y="2708275"/>
          <p14:tracePt t="13262" x="2032000" y="2654300"/>
          <p14:tracePt t="13277" x="2032000" y="2617788"/>
          <p14:tracePt t="13295" x="2032000" y="2582863"/>
          <p14:tracePt t="13296" x="2032000" y="2565400"/>
          <p14:tracePt t="13311" x="2032000" y="2547938"/>
          <p14:tracePt t="13328" x="2032000" y="2528888"/>
          <p14:tracePt t="13346" x="2032000" y="2493963"/>
          <p14:tracePt t="13364" x="2032000" y="2476500"/>
          <p14:tracePt t="13378" x="2032000" y="2457450"/>
          <p14:tracePt t="13395" x="2032000" y="2439988"/>
          <p14:tracePt t="13412" x="2014538" y="2439988"/>
          <p14:tracePt t="13428" x="2014538" y="2422525"/>
          <p14:tracePt t="13444" x="2014538" y="2405063"/>
          <p14:tracePt t="13462" x="1997075" y="2368550"/>
          <p14:tracePt t="13477" x="1997075" y="2351088"/>
          <p14:tracePt t="13495" x="1997075" y="2333625"/>
          <p14:tracePt t="14346" x="1997075" y="1746250"/>
          <p14:tracePt t="14351" x="2066925" y="979488"/>
          <p14:tracePt t="14360" x="220980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10494-F465-E1DE-A5BF-F9C4D97522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DD5C5-ED44-66CE-7B46-A3B05AC80C9F}"/>
              </a:ext>
            </a:extLst>
          </p:cNvPr>
          <p:cNvSpPr>
            <a:spLocks noGrp="1"/>
          </p:cNvSpPr>
          <p:nvPr>
            <p:ph idx="1"/>
          </p:nvPr>
        </p:nvSpPr>
        <p:spPr/>
        <p:txBody>
          <a:bodyPr>
            <a:normAutofit fontScale="92500" lnSpcReduction="20000"/>
          </a:bodyPr>
          <a:lstStyle/>
          <a:p>
            <a:pPr marL="339090" indent="-339090"/>
            <a:r>
              <a:rPr lang="en-US" dirty="0"/>
              <a:t> Makes sure GTCC is open/activated for PCS.</a:t>
            </a:r>
            <a:endParaRPr lang="en-US"/>
          </a:p>
          <a:p>
            <a:pPr marL="0" indent="0">
              <a:buNone/>
            </a:pPr>
            <a:endParaRPr lang="en-US" dirty="0"/>
          </a:p>
          <a:p>
            <a:pPr marL="339090" indent="-339090"/>
            <a:r>
              <a:rPr lang="en-US" dirty="0"/>
              <a:t>Checks GTCC account to ensure no outstanding balance. </a:t>
            </a:r>
          </a:p>
          <a:p>
            <a:pPr marL="339090" indent="-339090"/>
            <a:endParaRPr lang="en-US" dirty="0"/>
          </a:p>
          <a:p>
            <a:pPr marL="339090" indent="-339090"/>
            <a:r>
              <a:rPr lang="en-US" dirty="0">
                <a:ea typeface="MS PGothic"/>
              </a:rPr>
              <a:t>Detach DTS profile so new duty station can receive profile.</a:t>
            </a:r>
            <a:endParaRPr lang="en-US" dirty="0"/>
          </a:p>
          <a:p>
            <a:pPr marL="339090" indent="-339090"/>
            <a:endParaRPr lang="en-US" dirty="0"/>
          </a:p>
          <a:p>
            <a:pPr marL="339090" indent="-339090"/>
            <a:r>
              <a:rPr lang="en-US" dirty="0"/>
              <a:t>Confirms there are no pending vouchers in the queue for approval. </a:t>
            </a:r>
          </a:p>
          <a:p>
            <a:pPr marL="0" indent="0">
              <a:buNone/>
            </a:pPr>
            <a:endParaRPr lang="en-US" dirty="0"/>
          </a:p>
          <a:p>
            <a:pPr marL="0" indent="0">
              <a:buNone/>
            </a:pPr>
            <a:endParaRPr lang="en-US" dirty="0"/>
          </a:p>
        </p:txBody>
      </p:sp>
      <p:sp>
        <p:nvSpPr>
          <p:cNvPr id="4" name="Title 3">
            <a:extLst>
              <a:ext uri="{FF2B5EF4-FFF2-40B4-BE49-F238E27FC236}">
                <a16:creationId xmlns:a16="http://schemas.microsoft.com/office/drawing/2014/main" id="{761D2ED5-C88B-9F14-8A78-8038F6CA95C4}"/>
              </a:ext>
            </a:extLst>
          </p:cNvPr>
          <p:cNvSpPr>
            <a:spLocks noGrp="1"/>
          </p:cNvSpPr>
          <p:nvPr>
            <p:ph type="title"/>
          </p:nvPr>
        </p:nvSpPr>
        <p:spPr/>
        <p:txBody>
          <a:bodyPr/>
          <a:lstStyle/>
          <a:p>
            <a:r>
              <a:rPr lang="en-US" dirty="0"/>
              <a:t>Check Out Process</a:t>
            </a:r>
          </a:p>
        </p:txBody>
      </p:sp>
      <p:pic>
        <p:nvPicPr>
          <p:cNvPr id="27" name="Audio 26">
            <a:hlinkClick r:id="" action="ppaction://media"/>
            <a:extLst>
              <a:ext uri="{FF2B5EF4-FFF2-40B4-BE49-F238E27FC236}">
                <a16:creationId xmlns:a16="http://schemas.microsoft.com/office/drawing/2014/main" id="{D1F6C69C-186C-FDDC-86DA-3FAA8A0266E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46653784"/>
      </p:ext>
    </p:extLst>
  </p:cSld>
  <p:clrMapOvr>
    <a:masterClrMapping/>
  </p:clrMapOvr>
  <mc:AlternateContent xmlns:mc="http://schemas.openxmlformats.org/markup-compatibility/2006" xmlns:p14="http://schemas.microsoft.com/office/powerpoint/2010/main">
    <mc:Choice Requires="p14">
      <p:transition spd="slow" p14:dur="2000" advTm="35885"/>
    </mc:Choice>
    <mc:Fallback xmlns="">
      <p:transition spd="slow" advTm="35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A124-A225-0E51-D3E2-57E7C9334305}"/>
              </a:ext>
            </a:extLst>
          </p:cNvPr>
          <p:cNvSpPr>
            <a:spLocks noGrp="1"/>
          </p:cNvSpPr>
          <p:nvPr>
            <p:ph type="title"/>
          </p:nvPr>
        </p:nvSpPr>
        <p:spPr/>
        <p:txBody>
          <a:bodyPr/>
          <a:lstStyle/>
          <a:p>
            <a:r>
              <a:rPr lang="en-US" dirty="0"/>
              <a:t>                       </a:t>
            </a:r>
          </a:p>
        </p:txBody>
      </p:sp>
      <p:pic>
        <p:nvPicPr>
          <p:cNvPr id="7" name="Content Placeholder 6">
            <a:extLst>
              <a:ext uri="{FF2B5EF4-FFF2-40B4-BE49-F238E27FC236}">
                <a16:creationId xmlns:a16="http://schemas.microsoft.com/office/drawing/2014/main" id="{C393259A-A23E-349E-E959-325A09F3B834}"/>
              </a:ext>
            </a:extLst>
          </p:cNvPr>
          <p:cNvPicPr>
            <a:picLocks noGrp="1" noChangeAspect="1"/>
          </p:cNvPicPr>
          <p:nvPr>
            <p:ph idx="1"/>
          </p:nvPr>
        </p:nvPicPr>
        <p:blipFill>
          <a:blip r:embed="rId5"/>
          <a:stretch>
            <a:fillRect/>
          </a:stretch>
        </p:blipFill>
        <p:spPr>
          <a:xfrm>
            <a:off x="2672560" y="2276506"/>
            <a:ext cx="3083543" cy="3450401"/>
          </a:xfrm>
        </p:spPr>
      </p:pic>
      <p:pic>
        <p:nvPicPr>
          <p:cNvPr id="5" name="Picture 4">
            <a:extLst>
              <a:ext uri="{FF2B5EF4-FFF2-40B4-BE49-F238E27FC236}">
                <a16:creationId xmlns:a16="http://schemas.microsoft.com/office/drawing/2014/main" id="{CF3C55E3-5F67-1B9A-2053-6FBF2DA545D8}"/>
              </a:ext>
            </a:extLst>
          </p:cNvPr>
          <p:cNvPicPr>
            <a:picLocks noChangeAspect="1"/>
          </p:cNvPicPr>
          <p:nvPr/>
        </p:nvPicPr>
        <p:blipFill>
          <a:blip r:embed="rId6"/>
          <a:stretch>
            <a:fillRect/>
          </a:stretch>
        </p:blipFill>
        <p:spPr>
          <a:xfrm>
            <a:off x="584500" y="928490"/>
            <a:ext cx="7565099" cy="1272396"/>
          </a:xfrm>
          <a:prstGeom prst="rect">
            <a:avLst/>
          </a:prstGeom>
        </p:spPr>
      </p:pic>
      <p:sp>
        <p:nvSpPr>
          <p:cNvPr id="9" name="Arrow: Down 8">
            <a:extLst>
              <a:ext uri="{FF2B5EF4-FFF2-40B4-BE49-F238E27FC236}">
                <a16:creationId xmlns:a16="http://schemas.microsoft.com/office/drawing/2014/main" id="{31178E8B-4942-D16C-D752-D30AEC5EB803}"/>
              </a:ext>
            </a:extLst>
          </p:cNvPr>
          <p:cNvSpPr/>
          <p:nvPr/>
        </p:nvSpPr>
        <p:spPr>
          <a:xfrm>
            <a:off x="3296549" y="1110378"/>
            <a:ext cx="509199" cy="54746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Arrow: Right 11">
            <a:extLst>
              <a:ext uri="{FF2B5EF4-FFF2-40B4-BE49-F238E27FC236}">
                <a16:creationId xmlns:a16="http://schemas.microsoft.com/office/drawing/2014/main" id="{8507D229-FA92-A854-D515-15891DCA8C47}"/>
              </a:ext>
            </a:extLst>
          </p:cNvPr>
          <p:cNvSpPr/>
          <p:nvPr/>
        </p:nvSpPr>
        <p:spPr>
          <a:xfrm>
            <a:off x="1621785" y="3385585"/>
            <a:ext cx="1144963" cy="29727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Audio 10">
            <a:hlinkClick r:id="" action="ppaction://media"/>
            <a:extLst>
              <a:ext uri="{FF2B5EF4-FFF2-40B4-BE49-F238E27FC236}">
                <a16:creationId xmlns:a16="http://schemas.microsoft.com/office/drawing/2014/main" id="{C6674929-E6FE-0BB4-0EC8-C6FA1FCFD9B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48011974"/>
      </p:ext>
    </p:extLst>
  </p:cSld>
  <p:clrMapOvr>
    <a:masterClrMapping/>
  </p:clrMapOvr>
  <mc:AlternateContent xmlns:mc="http://schemas.openxmlformats.org/markup-compatibility/2006" xmlns:p14="http://schemas.microsoft.com/office/powerpoint/2010/main">
    <mc:Choice Requires="p14">
      <p:transition spd="slow" p14:dur="2000" advTm="24467"/>
    </mc:Choice>
    <mc:Fallback xmlns="">
      <p:transition spd="slow" advTm="24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88EA9C-323B-BA72-17CA-A9F274421A02}"/>
              </a:ext>
            </a:extLst>
          </p:cNvPr>
          <p:cNvPicPr>
            <a:picLocks noGrp="1" noChangeAspect="1"/>
          </p:cNvPicPr>
          <p:nvPr>
            <p:ph idx="4294967295"/>
          </p:nvPr>
        </p:nvPicPr>
        <p:blipFill>
          <a:blip r:embed="rId5"/>
          <a:stretch>
            <a:fillRect/>
          </a:stretch>
        </p:blipFill>
        <p:spPr>
          <a:xfrm>
            <a:off x="1232650" y="1184074"/>
            <a:ext cx="6772275" cy="4358879"/>
          </a:xfrm>
        </p:spPr>
      </p:pic>
      <p:sp>
        <p:nvSpPr>
          <p:cNvPr id="6" name="Arrow: Right 5">
            <a:extLst>
              <a:ext uri="{FF2B5EF4-FFF2-40B4-BE49-F238E27FC236}">
                <a16:creationId xmlns:a16="http://schemas.microsoft.com/office/drawing/2014/main" id="{C8E188A2-59DB-CBD3-EA23-B599C8CD7339}"/>
              </a:ext>
            </a:extLst>
          </p:cNvPr>
          <p:cNvSpPr/>
          <p:nvPr/>
        </p:nvSpPr>
        <p:spPr>
          <a:xfrm>
            <a:off x="476822" y="5022087"/>
            <a:ext cx="838854" cy="30905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Audio 9">
            <a:hlinkClick r:id="" action="ppaction://media"/>
            <a:extLst>
              <a:ext uri="{FF2B5EF4-FFF2-40B4-BE49-F238E27FC236}">
                <a16:creationId xmlns:a16="http://schemas.microsoft.com/office/drawing/2014/main" id="{9935D3DD-8BC4-C13F-E01C-A77ACD4A56F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09614432"/>
      </p:ext>
    </p:extLst>
  </p:cSld>
  <p:clrMapOvr>
    <a:masterClrMapping/>
  </p:clrMapOvr>
  <mc:AlternateContent xmlns:mc="http://schemas.openxmlformats.org/markup-compatibility/2006" xmlns:p14="http://schemas.microsoft.com/office/powerpoint/2010/main">
    <mc:Choice Requires="p14">
      <p:transition spd="slow" p14:dur="2000" advTm="14284"/>
    </mc:Choice>
    <mc:Fallback xmlns="">
      <p:transition spd="slow" advTm="14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17BEB-8022-A2AE-03B4-8562B1349209}"/>
              </a:ext>
            </a:extLst>
          </p:cNvPr>
          <p:cNvPicPr>
            <a:picLocks noChangeAspect="1"/>
          </p:cNvPicPr>
          <p:nvPr/>
        </p:nvPicPr>
        <p:blipFill>
          <a:blip r:embed="rId5"/>
          <a:stretch>
            <a:fillRect/>
          </a:stretch>
        </p:blipFill>
        <p:spPr>
          <a:xfrm>
            <a:off x="1401830" y="857250"/>
            <a:ext cx="6340340" cy="5143500"/>
          </a:xfrm>
          <a:prstGeom prst="rect">
            <a:avLst/>
          </a:prstGeom>
        </p:spPr>
      </p:pic>
      <p:pic>
        <p:nvPicPr>
          <p:cNvPr id="5" name="Audio 4">
            <a:hlinkClick r:id="" action="ppaction://media"/>
            <a:extLst>
              <a:ext uri="{FF2B5EF4-FFF2-40B4-BE49-F238E27FC236}">
                <a16:creationId xmlns:a16="http://schemas.microsoft.com/office/drawing/2014/main" id="{19767A97-2E8A-8EC4-18B1-D6C51C89B07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97310052"/>
      </p:ext>
    </p:extLst>
  </p:cSld>
  <p:clrMapOvr>
    <a:masterClrMapping/>
  </p:clrMapOvr>
  <mc:AlternateContent xmlns:mc="http://schemas.openxmlformats.org/markup-compatibility/2006" xmlns:p14="http://schemas.microsoft.com/office/powerpoint/2010/main">
    <mc:Choice Requires="p14">
      <p:transition spd="slow" p14:dur="2000" advTm="12886"/>
    </mc:Choice>
    <mc:Fallback xmlns="">
      <p:transition spd="slow" advTm="12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940175"/>
            <a:ext cx="7772400" cy="1470025"/>
          </a:xfrm>
        </p:spPr>
        <p:txBody>
          <a:bodyPr/>
          <a:lstStyle/>
          <a:p>
            <a:r>
              <a:rPr lang="en-US" dirty="0">
                <a:solidFill>
                  <a:srgbClr val="FFFF00"/>
                </a:solidFill>
                <a:latin typeface="Cambria" panose="02040503050406030204" pitchFamily="18" charset="0"/>
                <a:ea typeface="Cambria" panose="02040503050406030204" pitchFamily="18" charset="0"/>
                <a:cs typeface="Arial" panose="020B0604020202020204" pitchFamily="34" charset="0"/>
              </a:rPr>
              <a:t>Pre-departure Brief</a:t>
            </a:r>
          </a:p>
        </p:txBody>
      </p:sp>
      <p:sp>
        <p:nvSpPr>
          <p:cNvPr id="3" name="Subtitle 2"/>
          <p:cNvSpPr>
            <a:spLocks noGrp="1"/>
          </p:cNvSpPr>
          <p:nvPr>
            <p:ph type="subTitle" idx="1"/>
          </p:nvPr>
        </p:nvSpPr>
        <p:spPr>
          <a:xfrm>
            <a:off x="1447800" y="4876800"/>
            <a:ext cx="6400800" cy="1752600"/>
          </a:xfrm>
        </p:spPr>
        <p:txBody>
          <a:bodyPr/>
          <a:lstStyle/>
          <a:p>
            <a:r>
              <a:rPr lang="en-US" dirty="0">
                <a:solidFill>
                  <a:schemeClr val="bg1"/>
                </a:solidFill>
                <a:latin typeface="Cambria" panose="02040503050406030204" pitchFamily="18" charset="0"/>
                <a:ea typeface="Cambria" panose="02040503050406030204" pitchFamily="18" charset="0"/>
                <a:cs typeface="Arial" panose="020B0604020202020204" pitchFamily="34" charset="0"/>
              </a:rPr>
              <a:t>Student Services Office</a:t>
            </a:r>
          </a:p>
        </p:txBody>
      </p:sp>
      <p:pic>
        <p:nvPicPr>
          <p:cNvPr id="4" name="Picture 2" descr="http://www.nps.edu/About/Images/GRA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399" y="1752600"/>
            <a:ext cx="2712383" cy="24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521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5C9DCA-1BAB-9A8E-95DE-257889CE741B}"/>
              </a:ext>
            </a:extLst>
          </p:cNvPr>
          <p:cNvPicPr>
            <a:picLocks noChangeAspect="1"/>
          </p:cNvPicPr>
          <p:nvPr/>
        </p:nvPicPr>
        <p:blipFill>
          <a:blip r:embed="rId5"/>
          <a:stretch>
            <a:fillRect/>
          </a:stretch>
        </p:blipFill>
        <p:spPr>
          <a:xfrm>
            <a:off x="1362905" y="857250"/>
            <a:ext cx="6418190" cy="5143500"/>
          </a:xfrm>
          <a:prstGeom prst="rect">
            <a:avLst/>
          </a:prstGeom>
        </p:spPr>
      </p:pic>
      <p:pic>
        <p:nvPicPr>
          <p:cNvPr id="15" name="Audio 14">
            <a:hlinkClick r:id="" action="ppaction://media"/>
            <a:extLst>
              <a:ext uri="{FF2B5EF4-FFF2-40B4-BE49-F238E27FC236}">
                <a16:creationId xmlns:a16="http://schemas.microsoft.com/office/drawing/2014/main" id="{C67DC58B-B949-4C9D-DDFE-2A0C0ADE004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78868193"/>
      </p:ext>
    </p:extLst>
  </p:cSld>
  <p:clrMapOvr>
    <a:masterClrMapping/>
  </p:clrMapOvr>
  <mc:AlternateContent xmlns:mc="http://schemas.openxmlformats.org/markup-compatibility/2006" xmlns:p14="http://schemas.microsoft.com/office/powerpoint/2010/main">
    <mc:Choice Requires="p14">
      <p:transition spd="slow" p14:dur="2000" advTm="19159"/>
    </mc:Choice>
    <mc:Fallback xmlns="">
      <p:transition spd="slow" advTm="1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66BA05-16F0-6985-F420-D9869C3824A0}"/>
              </a:ext>
            </a:extLst>
          </p:cNvPr>
          <p:cNvSpPr txBox="1"/>
          <p:nvPr/>
        </p:nvSpPr>
        <p:spPr>
          <a:xfrm>
            <a:off x="1253866" y="2292886"/>
            <a:ext cx="5604870" cy="2377574"/>
          </a:xfrm>
          <a:prstGeom prst="rect">
            <a:avLst/>
          </a:prstGeom>
          <a:noFill/>
        </p:spPr>
        <p:txBody>
          <a:bodyPr wrap="square">
            <a:spAutoFit/>
          </a:bodyPr>
          <a:lstStyle/>
          <a:p>
            <a:pPr algn="l"/>
            <a:endParaRPr lang="en-US" sz="1350" dirty="0">
              <a:solidFill>
                <a:srgbClr val="000000"/>
              </a:solidFill>
              <a:latin typeface="Calibri Light" panose="020F0302020204030204" pitchFamily="34" charset="0"/>
            </a:endParaRPr>
          </a:p>
          <a:p>
            <a:r>
              <a:rPr lang="en-US" sz="1350" dirty="0">
                <a:latin typeface="Arial Black" panose="020B0A04020102020204" pitchFamily="34" charset="0"/>
              </a:rPr>
              <a:t>                          Contact Information </a:t>
            </a:r>
          </a:p>
          <a:p>
            <a:pPr marR="90660"/>
            <a:r>
              <a:rPr lang="en-US" sz="1350" b="1" dirty="0">
                <a:latin typeface="Calibri" panose="020F0502020204030204" pitchFamily="34" charset="0"/>
              </a:rPr>
              <a:t>Agency Program Coordinator</a:t>
            </a:r>
            <a:r>
              <a:rPr lang="en-US" sz="1350" dirty="0">
                <a:latin typeface="Calibri" panose="020F0502020204030204" pitchFamily="34" charset="0"/>
              </a:rPr>
              <a:t>: </a:t>
            </a:r>
          </a:p>
          <a:p>
            <a:pPr marR="112065"/>
            <a:r>
              <a:rPr lang="en-US" sz="1350" dirty="0">
                <a:latin typeface="Calibri" panose="020F0502020204030204" pitchFamily="34" charset="0"/>
              </a:rPr>
              <a:t>Carleen Wells</a:t>
            </a:r>
          </a:p>
          <a:p>
            <a:pPr marR="106913"/>
            <a:r>
              <a:rPr lang="en-US" sz="1350" u="sng" dirty="0">
                <a:solidFill>
                  <a:srgbClr val="0562C1"/>
                </a:solidFill>
                <a:latin typeface="Calibri" panose="020F0502020204030204" pitchFamily="34" charset="0"/>
              </a:rPr>
              <a:t>ccwells@nps.edu</a:t>
            </a:r>
            <a:endParaRPr lang="en-US" sz="1350" u="sng" dirty="0">
              <a:solidFill>
                <a:srgbClr val="000000"/>
              </a:solidFill>
              <a:latin typeface="Calibri Light" panose="020F0302020204030204" pitchFamily="34" charset="0"/>
            </a:endParaRPr>
          </a:p>
          <a:p>
            <a:pPr marR="111690"/>
            <a:r>
              <a:rPr lang="en-US" sz="1350" u="sng" dirty="0">
                <a:solidFill>
                  <a:srgbClr val="000000"/>
                </a:solidFill>
                <a:latin typeface="Calibri" panose="020F0502020204030204" pitchFamily="34" charset="0"/>
              </a:rPr>
              <a:t>831-656-2247</a:t>
            </a:r>
          </a:p>
          <a:p>
            <a:pPr marR="111690"/>
            <a:endParaRPr lang="en-US" sz="1350" u="sng" dirty="0">
              <a:solidFill>
                <a:srgbClr val="000000"/>
              </a:solidFill>
              <a:latin typeface="Calibri" panose="020F0502020204030204" pitchFamily="34" charset="0"/>
            </a:endParaRPr>
          </a:p>
          <a:p>
            <a:pPr marR="100043"/>
            <a:r>
              <a:rPr lang="en-US" sz="1350" b="1" u="sng" dirty="0">
                <a:solidFill>
                  <a:srgbClr val="000000"/>
                </a:solidFill>
                <a:latin typeface="Calibri" panose="020F0502020204030204" pitchFamily="34" charset="0"/>
              </a:rPr>
              <a:t>Specific PCS Questions </a:t>
            </a:r>
            <a:endParaRPr lang="en-US" sz="1350" u="sng" dirty="0">
              <a:solidFill>
                <a:srgbClr val="000000"/>
              </a:solidFill>
              <a:latin typeface="Calibri" panose="020F0502020204030204" pitchFamily="34" charset="0"/>
            </a:endParaRPr>
          </a:p>
          <a:p>
            <a:pPr marR="100463"/>
            <a:r>
              <a:rPr lang="en-US" sz="1350" u="sng" dirty="0" err="1">
                <a:solidFill>
                  <a:srgbClr val="000000"/>
                </a:solidFill>
                <a:latin typeface="Calibri" panose="020F0502020204030204" pitchFamily="34" charset="0"/>
              </a:rPr>
              <a:t>MyNavyCareer</a:t>
            </a:r>
            <a:r>
              <a:rPr lang="en-US" sz="1350" u="sng" dirty="0">
                <a:solidFill>
                  <a:srgbClr val="000000"/>
                </a:solidFill>
                <a:latin typeface="Calibri" panose="020F0502020204030204" pitchFamily="34" charset="0"/>
              </a:rPr>
              <a:t> Center </a:t>
            </a:r>
          </a:p>
          <a:p>
            <a:pPr marR="111690"/>
            <a:r>
              <a:rPr lang="en-US" sz="1350" u="sng" dirty="0">
                <a:solidFill>
                  <a:srgbClr val="000000"/>
                </a:solidFill>
                <a:latin typeface="Calibri" panose="020F0502020204030204" pitchFamily="34" charset="0"/>
              </a:rPr>
              <a:t>833-330-6622</a:t>
            </a:r>
          </a:p>
          <a:p>
            <a:pPr marR="104820"/>
            <a:r>
              <a:rPr lang="en-US" sz="1350" u="sng" dirty="0">
                <a:solidFill>
                  <a:srgbClr val="0562C1"/>
                </a:solidFill>
                <a:latin typeface="Calibri" panose="020F0502020204030204" pitchFamily="34" charset="0"/>
              </a:rPr>
              <a:t>askmncc@navy.mil</a:t>
            </a:r>
            <a:endParaRPr lang="en-US" sz="1350" dirty="0"/>
          </a:p>
        </p:txBody>
      </p:sp>
      <p:pic>
        <p:nvPicPr>
          <p:cNvPr id="10" name="Audio 9">
            <a:hlinkClick r:id="" action="ppaction://media"/>
            <a:extLst>
              <a:ext uri="{FF2B5EF4-FFF2-40B4-BE49-F238E27FC236}">
                <a16:creationId xmlns:a16="http://schemas.microsoft.com/office/drawing/2014/main" id="{270A18E0-21FA-9160-2786-887FFC21E5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07277088"/>
      </p:ext>
    </p:extLst>
  </p:cSld>
  <p:clrMapOvr>
    <a:masterClrMapping/>
  </p:clrMapOvr>
  <mc:AlternateContent xmlns:mc="http://schemas.openxmlformats.org/markup-compatibility/2006" xmlns:p14="http://schemas.microsoft.com/office/powerpoint/2010/main">
    <mc:Choice Requires="p14">
      <p:transition spd="slow" p14:dur="2000" advTm="17774"/>
    </mc:Choice>
    <mc:Fallback xmlns="">
      <p:transition spd="slow" advTm="17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1DA55A-AB20-6E57-22F9-7CEBE62813B8}"/>
              </a:ext>
            </a:extLst>
          </p:cNvPr>
          <p:cNvSpPr>
            <a:spLocks noGrp="1"/>
          </p:cNvSpPr>
          <p:nvPr>
            <p:ph type="sldNum" sz="quarter" idx="13"/>
          </p:nvPr>
        </p:nvSpPr>
        <p:spPr/>
        <p:txBody>
          <a:bodyPr/>
          <a:lstStyle/>
          <a:p>
            <a:pPr>
              <a:defRPr/>
            </a:pPr>
            <a:fld id="{D1373B95-DA1F-8542-8601-A9D9C94289C0}" type="slidenum">
              <a:rPr lang="en-US" smtClean="0">
                <a:solidFill>
                  <a:srgbClr val="000000"/>
                </a:solidFill>
              </a:rPr>
              <a:pPr>
                <a:defRPr/>
              </a:pPr>
              <a:t>22</a:t>
            </a:fld>
            <a:endParaRPr lang="en-US">
              <a:solidFill>
                <a:srgbClr val="000000"/>
              </a:solidFill>
            </a:endParaRPr>
          </a:p>
        </p:txBody>
      </p:sp>
    </p:spTree>
    <p:extLst>
      <p:ext uri="{BB962C8B-B14F-4D97-AF65-F5344CB8AC3E}">
        <p14:creationId xmlns:p14="http://schemas.microsoft.com/office/powerpoint/2010/main" val="547954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940175"/>
            <a:ext cx="7772400" cy="1470025"/>
          </a:xfrm>
        </p:spPr>
        <p:txBody>
          <a:bodyPr/>
          <a:lstStyle/>
          <a:p>
            <a:r>
              <a:rPr lang="en-US">
                <a:solidFill>
                  <a:srgbClr val="FFFF00"/>
                </a:solidFill>
                <a:latin typeface="Cambria" panose="02040503050406030204" pitchFamily="18" charset="0"/>
                <a:ea typeface="Cambria" panose="02040503050406030204" pitchFamily="18" charset="0"/>
                <a:cs typeface="Arial" panose="020B0604020202020204" pitchFamily="34" charset="0"/>
              </a:rPr>
              <a:t>Navy Transfers</a:t>
            </a:r>
          </a:p>
        </p:txBody>
      </p:sp>
      <p:sp>
        <p:nvSpPr>
          <p:cNvPr id="3" name="Subtitle 2"/>
          <p:cNvSpPr>
            <a:spLocks noGrp="1"/>
          </p:cNvSpPr>
          <p:nvPr>
            <p:ph type="subTitle" idx="1"/>
          </p:nvPr>
        </p:nvSpPr>
        <p:spPr>
          <a:xfrm>
            <a:off x="1447800" y="4876800"/>
            <a:ext cx="6400800" cy="1752600"/>
          </a:xfrm>
        </p:spPr>
        <p:txBody>
          <a:bodyPr/>
          <a:lstStyle/>
          <a:p>
            <a:r>
              <a:rPr lang="en-US">
                <a:solidFill>
                  <a:schemeClr val="bg1"/>
                </a:solidFill>
                <a:latin typeface="Cambria" panose="02040503050406030204" pitchFamily="18" charset="0"/>
                <a:ea typeface="Cambria" panose="02040503050406030204" pitchFamily="18" charset="0"/>
                <a:cs typeface="Arial" panose="020B0604020202020204" pitchFamily="34" charset="0"/>
              </a:rPr>
              <a:t>Student Services Office</a:t>
            </a:r>
          </a:p>
        </p:txBody>
      </p:sp>
      <p:pic>
        <p:nvPicPr>
          <p:cNvPr id="4" name="Picture 2" descr="http://www.nps.edu/About/Images/GRA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399" y="1752600"/>
            <a:ext cx="2712383" cy="24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796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590" y="3175"/>
            <a:ext cx="7467600" cy="808038"/>
          </a:xfrm>
        </p:spPr>
        <p:txBody>
          <a:bodyPr/>
          <a:lstStyle/>
          <a:p>
            <a:r>
              <a:rPr lang="en-US">
                <a:latin typeface="Cambria" panose="02040503050406030204" pitchFamily="18" charset="0"/>
                <a:ea typeface="Cambria" panose="02040503050406030204" pitchFamily="18" charset="0"/>
              </a:rPr>
              <a:t>What to Do &amp; Expect</a:t>
            </a:r>
          </a:p>
        </p:txBody>
      </p:sp>
      <p:sp>
        <p:nvSpPr>
          <p:cNvPr id="7" name="Slide Number Placeholder 6"/>
          <p:cNvSpPr>
            <a:spLocks noGrp="1"/>
          </p:cNvSpPr>
          <p:nvPr>
            <p:ph type="sldNum" sz="quarter" idx="13"/>
          </p:nvPr>
        </p:nvSpPr>
        <p:spPr/>
        <p:txBody>
          <a:bodyPr/>
          <a:lstStyle/>
          <a:p>
            <a:pPr>
              <a:defRPr/>
            </a:pPr>
            <a:fld id="{021B4C71-93F6-8A4E-8A1A-7F68B2A1FC40}" type="slidenum">
              <a:rPr lang="en-US" smtClean="0">
                <a:solidFill>
                  <a:srgbClr val="000000"/>
                </a:solidFill>
                <a:latin typeface="Cambria" panose="02040503050406030204" pitchFamily="18" charset="0"/>
                <a:ea typeface="Cambria" panose="02040503050406030204" pitchFamily="18" charset="0"/>
              </a:rPr>
              <a:pPr>
                <a:defRPr/>
              </a:pPr>
              <a:t>24</a:t>
            </a:fld>
            <a:endParaRPr lang="en-US">
              <a:solidFill>
                <a:srgbClr val="000000"/>
              </a:solidFill>
              <a:latin typeface="Cambria" panose="02040503050406030204" pitchFamily="18" charset="0"/>
              <a:ea typeface="Cambria" panose="02040503050406030204" pitchFamily="18" charset="0"/>
            </a:endParaRPr>
          </a:p>
        </p:txBody>
      </p:sp>
      <p:sp>
        <p:nvSpPr>
          <p:cNvPr id="8" name="Text Placeholder 8"/>
          <p:cNvSpPr>
            <a:spLocks noGrp="1"/>
          </p:cNvSpPr>
          <p:nvPr>
            <p:ph type="body" idx="1"/>
          </p:nvPr>
        </p:nvSpPr>
        <p:spPr>
          <a:xfrm>
            <a:off x="498514" y="650081"/>
            <a:ext cx="5952390" cy="750094"/>
          </a:xfrm>
        </p:spPr>
        <p:txBody>
          <a:bodyPr/>
          <a:lstStyle/>
          <a:p>
            <a:r>
              <a:rPr lang="en-US" sz="3600" u="sng" dirty="0">
                <a:latin typeface="Cambria" panose="02040503050406030204" pitchFamily="18" charset="0"/>
                <a:ea typeface="Cambria" panose="02040503050406030204" pitchFamily="18" charset="0"/>
              </a:rPr>
              <a:t>USN Students</a:t>
            </a:r>
          </a:p>
        </p:txBody>
      </p:sp>
      <p:sp>
        <p:nvSpPr>
          <p:cNvPr id="9" name="Content Placeholder 9"/>
          <p:cNvSpPr>
            <a:spLocks noGrp="1"/>
          </p:cNvSpPr>
          <p:nvPr>
            <p:ph sz="half" idx="2"/>
          </p:nvPr>
        </p:nvSpPr>
        <p:spPr>
          <a:xfrm>
            <a:off x="457200" y="1300163"/>
            <a:ext cx="7782614" cy="5084962"/>
          </a:xfrm>
        </p:spPr>
        <p:txBody>
          <a:bodyPr/>
          <a:lstStyle/>
          <a:p>
            <a:pPr marL="339090" indent="-339090"/>
            <a:r>
              <a:rPr lang="en-US" sz="1800" dirty="0">
                <a:solidFill>
                  <a:srgbClr val="0D0D0D"/>
                </a:solidFill>
                <a:effectLst/>
                <a:highlight>
                  <a:srgbClr val="FFFFFF"/>
                </a:highlight>
                <a:latin typeface="Cambria" panose="02040503050406030204" pitchFamily="18" charset="0"/>
                <a:ea typeface="Cambria" panose="02040503050406030204" pitchFamily="18" charset="0"/>
              </a:rPr>
              <a:t>You can access your PCS orders through NSIPS. Should you encounter any difficulties, please email the NPS Navy Student CPPA Team at </a:t>
            </a:r>
            <a:r>
              <a:rPr lang="en-US" sz="1800" u="none" strike="noStrike" dirty="0">
                <a:effectLst/>
                <a:highlight>
                  <a:srgbClr val="FFFFFF"/>
                </a:highlight>
                <a:latin typeface="Cambria" panose="02040503050406030204" pitchFamily="18" charset="0"/>
                <a:ea typeface="Cambria" panose="02040503050406030204" pitchFamily="18" charset="0"/>
                <a:hlinkClick r:id="rId3"/>
              </a:rPr>
              <a:t>transfers@nps.edu</a:t>
            </a:r>
            <a:r>
              <a:rPr lang="en-US" sz="1400" dirty="0">
                <a:solidFill>
                  <a:srgbClr val="0D0D0D"/>
                </a:solidFill>
                <a:effectLst/>
                <a:highlight>
                  <a:srgbClr val="FFFFFF"/>
                </a:highlight>
                <a:latin typeface="Söhne"/>
              </a:rPr>
              <a:t>. </a:t>
            </a:r>
            <a:r>
              <a:rPr lang="en-US" sz="1800" dirty="0">
                <a:latin typeface="Cambria" panose="02040503050406030204" pitchFamily="18" charset="0"/>
                <a:ea typeface="Cambria" panose="02040503050406030204" pitchFamily="18" charset="0"/>
              </a:rPr>
              <a:t>No orders? Pending ORDMOD? Contact your Detailer/Keep CPPA team informed.</a:t>
            </a:r>
          </a:p>
          <a:p>
            <a:pPr marL="339090" indent="-339090"/>
            <a:r>
              <a:rPr lang="en-US" sz="1800" b="0" dirty="0">
                <a:solidFill>
                  <a:srgbClr val="0D0D0D"/>
                </a:solidFill>
                <a:effectLst/>
                <a:highlight>
                  <a:srgbClr val="FFFFFF"/>
                </a:highlight>
                <a:latin typeface="Cambria" panose="02040503050406030204" pitchFamily="18" charset="0"/>
                <a:ea typeface="Cambria" panose="02040503050406030204" pitchFamily="18" charset="0"/>
              </a:rPr>
              <a:t>All requests for in-person PCS assistance must be scheduled in advance. Please send your requests and availability to </a:t>
            </a:r>
            <a:r>
              <a:rPr lang="en-US" sz="1800" b="0" u="none" strike="noStrike" dirty="0">
                <a:effectLst/>
                <a:highlight>
                  <a:srgbClr val="FFFFFF"/>
                </a:highlight>
                <a:latin typeface="Cambria" panose="02040503050406030204" pitchFamily="18" charset="0"/>
                <a:ea typeface="Cambria" panose="02040503050406030204" pitchFamily="18" charset="0"/>
              </a:rPr>
              <a:t>transfers@nps.edu</a:t>
            </a:r>
            <a:r>
              <a:rPr lang="en-US" sz="1800" b="0" dirty="0">
                <a:solidFill>
                  <a:srgbClr val="0D0D0D"/>
                </a:solidFill>
                <a:effectLst/>
                <a:highlight>
                  <a:srgbClr val="FFFFFF"/>
                </a:highlight>
                <a:latin typeface="Cambria" panose="02040503050406030204" pitchFamily="18" charset="0"/>
                <a:ea typeface="Cambria" panose="02040503050406030204" pitchFamily="18" charset="0"/>
              </a:rPr>
              <a:t>. Walk-ins/drop-ins cannot be accommodated at this time.</a:t>
            </a:r>
          </a:p>
          <a:p>
            <a:pPr marL="339090" indent="-339090"/>
            <a:r>
              <a:rPr lang="en-US" sz="1800" b="0" dirty="0">
                <a:solidFill>
                  <a:srgbClr val="0D0D0D"/>
                </a:solidFill>
                <a:effectLst/>
                <a:highlight>
                  <a:srgbClr val="FFFFFF"/>
                </a:highlight>
                <a:latin typeface="Cambria" panose="02040503050406030204" pitchFamily="18" charset="0"/>
                <a:ea typeface="Cambria" panose="02040503050406030204" pitchFamily="18" charset="0"/>
              </a:rPr>
              <a:t>Our average response time to emails is between 1-4 business days due to high workload and low staffing levels. In case of emergencies, please indicate "EMERGENCY/URGENT" in the subject line of your email.</a:t>
            </a:r>
            <a:endParaRPr lang="en-US" sz="1800" b="0" i="0" u="none" strike="noStrike" baseline="0" dirty="0">
              <a:solidFill>
                <a:srgbClr val="000000"/>
              </a:solidFill>
              <a:latin typeface="Times New Roman" panose="02020603050405020304" pitchFamily="18" charset="0"/>
            </a:endParaRPr>
          </a:p>
          <a:p>
            <a:pPr marL="339090" indent="-339090"/>
            <a:r>
              <a:rPr lang="en-US" sz="1800" dirty="0">
                <a:solidFill>
                  <a:srgbClr val="0D0D0D"/>
                </a:solidFill>
                <a:effectLst/>
                <a:highlight>
                  <a:srgbClr val="FFFFFF"/>
                </a:highlight>
                <a:latin typeface="Cambria" panose="02040503050406030204" pitchFamily="18" charset="0"/>
                <a:ea typeface="Cambria" panose="02040503050406030204" pitchFamily="18" charset="0"/>
              </a:rPr>
              <a:t>Any changes to transfer dates after submitting transfer packages to the CPPA team will not be approved by DOS/DDOS, except in cases of extenuating circumstances beyond the MBR's control (such as short-notice orders or family emergencies). There will be no</a:t>
            </a:r>
            <a:r>
              <a:rPr lang="en-US" sz="1800" dirty="0">
                <a:solidFill>
                  <a:srgbClr val="0D0D0D"/>
                </a:solidFill>
                <a:highlight>
                  <a:srgbClr val="FFFFFF"/>
                </a:highlight>
                <a:latin typeface="Cambria" panose="02040503050406030204" pitchFamily="18" charset="0"/>
                <a:ea typeface="Cambria" panose="02040503050406030204" pitchFamily="18" charset="0"/>
              </a:rPr>
              <a:t> changes </a:t>
            </a:r>
            <a:r>
              <a:rPr lang="en-US" sz="1800" dirty="0">
                <a:solidFill>
                  <a:srgbClr val="0D0D0D"/>
                </a:solidFill>
                <a:effectLst/>
                <a:highlight>
                  <a:srgbClr val="FFFFFF"/>
                </a:highlight>
                <a:latin typeface="Cambria" panose="02040503050406030204" pitchFamily="18" charset="0"/>
                <a:ea typeface="Cambria" panose="02040503050406030204" pitchFamily="18" charset="0"/>
              </a:rPr>
              <a:t>to scheduled Government Air transportation arranged and booked by NAVPTO Bangor for personal convenience.</a:t>
            </a:r>
          </a:p>
          <a:p>
            <a:pPr marL="457200" lvl="1" indent="0">
              <a:buNone/>
            </a:pPr>
            <a:endParaRPr lang="en-US" sz="1800" dirty="0">
              <a:latin typeface="Cambria" panose="02040503050406030204" pitchFamily="18" charset="0"/>
              <a:ea typeface="Cambria" panose="02040503050406030204" pitchFamily="18" charset="0"/>
            </a:endParaRPr>
          </a:p>
          <a:p>
            <a:pPr marL="456565" lvl="1" indent="0">
              <a:buNone/>
            </a:pPr>
            <a:r>
              <a:rPr lang="en-US" sz="1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54190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5325"/>
            <a:ext cx="8229600" cy="1143000"/>
          </a:xfrm>
        </p:spPr>
        <p:txBody>
          <a:bodyPr/>
          <a:lstStyle/>
          <a:p>
            <a:r>
              <a:rPr lang="en-US" dirty="0">
                <a:latin typeface="Cambria" panose="02040503050406030204" pitchFamily="18" charset="0"/>
                <a:ea typeface="Cambria" panose="02040503050406030204" pitchFamily="18" charset="0"/>
              </a:rPr>
              <a:t>Transfer Packages</a:t>
            </a:r>
            <a:br>
              <a:rPr lang="en-US" dirty="0">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
        <p:nvSpPr>
          <p:cNvPr id="4" name="Content Placeholder 3"/>
          <p:cNvSpPr>
            <a:spLocks noGrp="1"/>
          </p:cNvSpPr>
          <p:nvPr>
            <p:ph sz="half" idx="2"/>
          </p:nvPr>
        </p:nvSpPr>
        <p:spPr>
          <a:xfrm>
            <a:off x="381000" y="892969"/>
            <a:ext cx="8458200" cy="5628009"/>
          </a:xfrm>
        </p:spPr>
        <p:txBody>
          <a:bodyPr/>
          <a:lstStyle/>
          <a:p>
            <a:pPr marL="0" indent="0" algn="ctr">
              <a:buNone/>
            </a:pPr>
            <a:r>
              <a:rPr lang="en-US" sz="2000" b="1" u="sng" dirty="0">
                <a:solidFill>
                  <a:srgbClr val="FF0000"/>
                </a:solidFill>
                <a:latin typeface="Cambria" panose="02040503050406030204" pitchFamily="18" charset="0"/>
                <a:ea typeface="Cambria" panose="02040503050406030204" pitchFamily="18" charset="0"/>
              </a:rPr>
              <a:t>CHOOSE YOUR TRANSFER AND TRAVEL DATES CAREFULLY!</a:t>
            </a:r>
          </a:p>
          <a:p>
            <a:pPr marL="339090" indent="-339090"/>
            <a:r>
              <a:rPr lang="en-US" sz="1800" dirty="0">
                <a:latin typeface="Cambria" panose="02040503050406030204" pitchFamily="18" charset="0"/>
                <a:ea typeface="Cambria" panose="02040503050406030204" pitchFamily="18" charset="0"/>
              </a:rPr>
              <a:t>Transfer package forms and instructions </a:t>
            </a:r>
            <a:r>
              <a:rPr lang="en-US" sz="1800" b="1" dirty="0">
                <a:latin typeface="Cambria" panose="02040503050406030204" pitchFamily="18" charset="0"/>
                <a:ea typeface="Cambria" panose="02040503050406030204" pitchFamily="18" charset="0"/>
              </a:rPr>
              <a:t>(READ THE TRF PKG GUIDE). </a:t>
            </a:r>
            <a:r>
              <a:rPr lang="en-US" sz="1800" b="0" dirty="0">
                <a:solidFill>
                  <a:srgbClr val="0D0D0D"/>
                </a:solidFill>
                <a:effectLst/>
                <a:highlight>
                  <a:srgbClr val="FFFFFF"/>
                </a:highlight>
                <a:latin typeface="Cambria" panose="02040503050406030204" pitchFamily="18" charset="0"/>
                <a:ea typeface="Cambria" panose="02040503050406030204" pitchFamily="18" charset="0"/>
              </a:rPr>
              <a:t>These forms need to be completed and submitted promptly. Please return them to CPPA as soon as possible or by the specified due date.</a:t>
            </a:r>
          </a:p>
          <a:p>
            <a:pPr marL="339090" indent="-339090"/>
            <a:r>
              <a:rPr lang="en-US" sz="1800" dirty="0">
                <a:latin typeface="Cambria" panose="02040503050406030204" pitchFamily="18" charset="0"/>
                <a:ea typeface="Cambria" panose="02040503050406030204" pitchFamily="18" charset="0"/>
              </a:rPr>
              <a:t>Provide timely FITREP Inputs to </a:t>
            </a:r>
            <a:r>
              <a:rPr lang="en-US" sz="1800" dirty="0">
                <a:latin typeface="Cambria" panose="02040503050406030204" pitchFamily="18" charset="0"/>
                <a:ea typeface="Cambria" panose="02040503050406030204" pitchFamily="18" charset="0"/>
                <a:hlinkClick r:id="rId3"/>
              </a:rPr>
              <a:t>npsfitreps@nps.edu</a:t>
            </a:r>
            <a:r>
              <a:rPr lang="en-US" sz="1800" dirty="0">
                <a:latin typeface="Cambria" panose="02040503050406030204" pitchFamily="18" charset="0"/>
                <a:ea typeface="Cambria" panose="02040503050406030204" pitchFamily="18" charset="0"/>
              </a:rPr>
              <a:t>  and Transfer updates to:  </a:t>
            </a:r>
            <a:r>
              <a:rPr lang="en-US" sz="1800" dirty="0">
                <a:latin typeface="Cambria" panose="02040503050406030204" pitchFamily="18" charset="0"/>
                <a:ea typeface="Cambria" panose="02040503050406030204" pitchFamily="18" charset="0"/>
                <a:hlinkClick r:id="rId4"/>
              </a:rPr>
              <a:t>transfers@nps.edu</a:t>
            </a:r>
            <a:r>
              <a:rPr lang="en-US" sz="1800" dirty="0">
                <a:latin typeface="Cambria" panose="02040503050406030204" pitchFamily="18" charset="0"/>
                <a:ea typeface="Cambria" panose="02040503050406030204" pitchFamily="18" charset="0"/>
              </a:rPr>
              <a:t>.</a:t>
            </a:r>
          </a:p>
          <a:p>
            <a:pPr marL="339090" indent="-339090"/>
            <a:r>
              <a:rPr lang="en-US" sz="1800" dirty="0">
                <a:latin typeface="Cambria" panose="02040503050406030204" pitchFamily="18" charset="0"/>
                <a:ea typeface="Cambria" panose="02040503050406030204" pitchFamily="18" charset="0"/>
              </a:rPr>
              <a:t>Transfer paperwork is processed by TSC Great Lakes/NAVPTO/TPD Memphis. CPPAs only submit paperwork to these departments on your behalf.</a:t>
            </a:r>
            <a:r>
              <a:rPr lang="en-US" sz="1800" dirty="0">
                <a:solidFill>
                  <a:srgbClr val="FF0000"/>
                </a:solidFill>
                <a:latin typeface="Cambria" panose="02040503050406030204" pitchFamily="18" charset="0"/>
                <a:ea typeface="Cambria" panose="02040503050406030204" pitchFamily="18" charset="0"/>
              </a:rPr>
              <a:t> </a:t>
            </a:r>
          </a:p>
          <a:p>
            <a:pPr marL="339090" indent="-339090"/>
            <a:r>
              <a:rPr lang="en-US" sz="1800" dirty="0">
                <a:solidFill>
                  <a:srgbClr val="FF0000"/>
                </a:solidFill>
                <a:latin typeface="Cambria" panose="02040503050406030204" pitchFamily="18" charset="0"/>
                <a:ea typeface="Cambria" panose="02040503050406030204" pitchFamily="18" charset="0"/>
              </a:rPr>
              <a:t>TPD Memphis processes PCS-TDY advance requests for O3 and below only. </a:t>
            </a:r>
            <a:r>
              <a:rPr lang="en-US" sz="1800" dirty="0">
                <a:latin typeface="Cambria" panose="02040503050406030204" pitchFamily="18" charset="0"/>
                <a:ea typeface="Cambria" panose="02040503050406030204" pitchFamily="18" charset="0"/>
              </a:rPr>
              <a:t>There is a current backlog for PCS ADV request processing. Highly recommend activation and use of GTCC for O3 and below. Mandated use of GTCC for PCS and PCS Advance requests for E7-CWO5 and O4 and above.</a:t>
            </a:r>
            <a:endParaRPr lang="en-US" sz="1400" dirty="0">
              <a:latin typeface="Cambria" panose="02040503050406030204" pitchFamily="18" charset="0"/>
              <a:ea typeface="Cambria" panose="02040503050406030204" pitchFamily="18" charset="0"/>
            </a:endParaRPr>
          </a:p>
          <a:p>
            <a:r>
              <a:rPr lang="en-US" sz="1800" dirty="0">
                <a:solidFill>
                  <a:srgbClr val="FF0000"/>
                </a:solidFill>
                <a:effectLst/>
                <a:highlight>
                  <a:srgbClr val="FFFFFF"/>
                </a:highlight>
                <a:latin typeface="Cambria" panose="02040503050406030204" pitchFamily="18" charset="0"/>
                <a:ea typeface="Cambria" panose="02040503050406030204" pitchFamily="18" charset="0"/>
              </a:rPr>
              <a:t>You will not be permitted to collect your transfer packet if your required screenings and other PCS requirements are incomplete/not received. </a:t>
            </a:r>
            <a:r>
              <a:rPr lang="en-US" sz="1800" b="0" dirty="0">
                <a:solidFill>
                  <a:srgbClr val="0D0D0D"/>
                </a:solidFill>
                <a:effectLst/>
                <a:highlight>
                  <a:srgbClr val="FFFFFF"/>
                </a:highlight>
                <a:latin typeface="Cambria" panose="02040503050406030204" pitchFamily="18" charset="0"/>
                <a:ea typeface="Cambria" panose="02040503050406030204" pitchFamily="18" charset="0"/>
              </a:rPr>
              <a:t>You </a:t>
            </a:r>
            <a:r>
              <a:rPr lang="en-US" sz="1800" dirty="0">
                <a:solidFill>
                  <a:srgbClr val="0D0D0D"/>
                </a:solidFill>
                <a:highlight>
                  <a:srgbClr val="FFFFFF"/>
                </a:highlight>
                <a:latin typeface="Cambria" panose="02040503050406030204" pitchFamily="18" charset="0"/>
                <a:ea typeface="Cambria" panose="02040503050406030204" pitchFamily="18" charset="0"/>
              </a:rPr>
              <a:t>will still detach and </a:t>
            </a:r>
            <a:r>
              <a:rPr lang="en-US" sz="1800" u="sng" dirty="0">
                <a:solidFill>
                  <a:srgbClr val="0D0D0D"/>
                </a:solidFill>
                <a:highlight>
                  <a:srgbClr val="FFFFFF"/>
                </a:highlight>
                <a:latin typeface="Cambria" panose="02040503050406030204" pitchFamily="18" charset="0"/>
                <a:ea typeface="Cambria" panose="02040503050406030204" pitchFamily="18" charset="0"/>
              </a:rPr>
              <a:t>be subjected to PCS leave charges</a:t>
            </a:r>
            <a:r>
              <a:rPr lang="en-US" sz="1800" b="0" u="sng" dirty="0">
                <a:solidFill>
                  <a:srgbClr val="0D0D0D"/>
                </a:solidFill>
                <a:effectLst/>
                <a:highlight>
                  <a:srgbClr val="FFFFFF"/>
                </a:highlight>
                <a:latin typeface="Cambria" panose="02040503050406030204" pitchFamily="18" charset="0"/>
                <a:ea typeface="Cambria" panose="02040503050406030204" pitchFamily="18" charset="0"/>
              </a:rPr>
              <a:t> </a:t>
            </a:r>
            <a:r>
              <a:rPr lang="en-US" sz="1800" b="0" dirty="0">
                <a:solidFill>
                  <a:srgbClr val="0D0D0D"/>
                </a:solidFill>
                <a:effectLst/>
                <a:highlight>
                  <a:srgbClr val="FFFFFF"/>
                </a:highlight>
                <a:latin typeface="Cambria" panose="02040503050406030204" pitchFamily="18" charset="0"/>
                <a:ea typeface="Cambria" panose="02040503050406030204" pitchFamily="18" charset="0"/>
              </a:rPr>
              <a:t>until the screenings are completed. There will be NO EXCEPTIONS to this policy requirement.</a:t>
            </a:r>
          </a:p>
          <a:p>
            <a:r>
              <a:rPr lang="en-US" sz="1800" b="0" dirty="0">
                <a:solidFill>
                  <a:srgbClr val="0D0D0D"/>
                </a:solidFill>
                <a:effectLst/>
                <a:highlight>
                  <a:srgbClr val="FFFFFF"/>
                </a:highlight>
                <a:latin typeface="Cambria" panose="02040503050406030204" pitchFamily="18" charset="0"/>
                <a:ea typeface="Cambria" panose="02040503050406030204" pitchFamily="18" charset="0"/>
              </a:rPr>
              <a:t>Transfer packets will be available for pickup either on the day before or on your approved transfer date at the Student Services Office. Please refer to the TRF PKG Guide for pickup schedules.</a:t>
            </a:r>
          </a:p>
          <a:p>
            <a:endParaRPr lang="en-US" sz="1800" i="1"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p:txBody>
      </p:sp>
      <p:sp>
        <p:nvSpPr>
          <p:cNvPr id="7" name="Slide Number Placeholder 6"/>
          <p:cNvSpPr>
            <a:spLocks noGrp="1"/>
          </p:cNvSpPr>
          <p:nvPr>
            <p:ph type="sldNum" sz="quarter" idx="13"/>
          </p:nvPr>
        </p:nvSpPr>
        <p:spPr/>
        <p:txBody>
          <a:bodyPr/>
          <a:lstStyle/>
          <a:p>
            <a:pPr>
              <a:defRPr/>
            </a:pPr>
            <a:fld id="{021B4C71-93F6-8A4E-8A1A-7F68B2A1FC40}" type="slidenum">
              <a:rPr lang="en-US"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865810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6400800" cy="762000"/>
          </a:xfrm>
        </p:spPr>
        <p:txBody>
          <a:bodyPr/>
          <a:lstStyle/>
          <a:p>
            <a:r>
              <a:rPr lang="en-US" dirty="0">
                <a:latin typeface="Cambria" panose="02040503050406030204" pitchFamily="18" charset="0"/>
                <a:ea typeface="Cambria" panose="02040503050406030204" pitchFamily="18" charset="0"/>
              </a:rPr>
              <a:t>General Reminders</a:t>
            </a:r>
          </a:p>
        </p:txBody>
      </p:sp>
      <p:sp>
        <p:nvSpPr>
          <p:cNvPr id="3" name="Content Placeholder 2"/>
          <p:cNvSpPr>
            <a:spLocks noGrp="1"/>
          </p:cNvSpPr>
          <p:nvPr>
            <p:ph idx="1"/>
          </p:nvPr>
        </p:nvSpPr>
        <p:spPr>
          <a:xfrm>
            <a:off x="457200" y="892969"/>
            <a:ext cx="8229600" cy="5653634"/>
          </a:xfrm>
        </p:spPr>
        <p:txBody>
          <a:bodyPr/>
          <a:lstStyle/>
          <a:p>
            <a:r>
              <a:rPr lang="en-US" sz="1800" b="0" dirty="0">
                <a:solidFill>
                  <a:srgbClr val="0D0D0D"/>
                </a:solidFill>
                <a:effectLst/>
                <a:highlight>
                  <a:srgbClr val="FFFFFF"/>
                </a:highlight>
                <a:latin typeface="Cambria" panose="02040503050406030204" pitchFamily="18" charset="0"/>
                <a:ea typeface="Cambria" panose="02040503050406030204" pitchFamily="18" charset="0"/>
              </a:rPr>
              <a:t>If your transfer date falls on a Sunday or Monday, please coordinate the pickup of your transfer package with the CDO/OOD on the day prior to your TRF date. Pickup times are scheduled before/during morning or evening colors.</a:t>
            </a:r>
          </a:p>
          <a:p>
            <a:r>
              <a:rPr lang="en-US" sz="1800" dirty="0">
                <a:latin typeface="Cambria" panose="02040503050406030204" pitchFamily="18" charset="0"/>
                <a:ea typeface="Cambria" panose="02040503050406030204" pitchFamily="18" charset="0"/>
              </a:rPr>
              <a:t>Transfer packages will contain completed copies of  TRF FITREP, endorsed orders, finalized screenings, CSP security clearance memos, and other necessary documents.</a:t>
            </a:r>
          </a:p>
          <a:p>
            <a:r>
              <a:rPr lang="en-US" sz="1800" b="0" dirty="0">
                <a:solidFill>
                  <a:srgbClr val="0D0D0D"/>
                </a:solidFill>
                <a:effectLst/>
                <a:highlight>
                  <a:srgbClr val="FFFFFF"/>
                </a:highlight>
                <a:latin typeface="Cambria" panose="02040503050406030204" pitchFamily="18" charset="0"/>
                <a:ea typeface="Cambria" panose="02040503050406030204" pitchFamily="18" charset="0"/>
              </a:rPr>
              <a:t>Please keep in mind that the TRF date endorsed in your PCS orders marks the official commencement of travel or PCS leave if official travel is not utilized.</a:t>
            </a:r>
          </a:p>
          <a:p>
            <a:r>
              <a:rPr lang="en-US" sz="1800" dirty="0">
                <a:latin typeface="Cambria" panose="02040503050406030204" pitchFamily="18" charset="0"/>
                <a:ea typeface="Cambria" panose="02040503050406030204" pitchFamily="18" charset="0"/>
              </a:rPr>
              <a:t>For GOVAIR TVL requests for Leave ICW Official Travel: reroute GOVAIR tickets via CTO only. Call 1-855-386-5180 (M-F 0730–1530).  They have a “Chat” function by selecting “DOD” via cwtsatotravel.com/home.html to cancel/change GOVAIR reservations, car rental reservations, early ticketing requests/ticketing status, invoice/refund requests, etc.  Chat support hours are M-F 0600-1800 CST (closed on weekends).</a:t>
            </a:r>
          </a:p>
          <a:p>
            <a:r>
              <a:rPr lang="en-US" sz="1800" dirty="0">
                <a:latin typeface="Cambria" panose="02040503050406030204" pitchFamily="18" charset="0"/>
                <a:ea typeface="Cambria" panose="02040503050406030204" pitchFamily="18" charset="0"/>
              </a:rPr>
              <a:t>If you have security clearance requirements on your PCS orders, you must coordinate with the NPS Security Manager’s Office at </a:t>
            </a:r>
            <a:r>
              <a:rPr lang="en-US" sz="1800" dirty="0">
                <a:latin typeface="Cambria" panose="02040503050406030204" pitchFamily="18" charset="0"/>
                <a:ea typeface="Cambria" panose="02040503050406030204" pitchFamily="18" charset="0"/>
                <a:hlinkClick r:id="rId3"/>
              </a:rPr>
              <a:t>ssostaff@nps.edu</a:t>
            </a:r>
            <a:r>
              <a:rPr lang="en-US" sz="1800" dirty="0">
                <a:latin typeface="Cambria" panose="02040503050406030204" pitchFamily="18" charset="0"/>
                <a:ea typeface="Cambria" panose="02040503050406030204" pitchFamily="18" charset="0"/>
              </a:rPr>
              <a:t>. Only CSP requirements requires submission of memo to CPPA. </a:t>
            </a:r>
          </a:p>
          <a:p>
            <a:endParaRPr lang="en-US" sz="1800" i="1"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3"/>
          </p:nvPr>
        </p:nvSpPr>
        <p:spPr/>
        <p:txBody>
          <a:bodyPr/>
          <a:lstStyle/>
          <a:p>
            <a:pPr>
              <a:defRPr/>
            </a:pPr>
            <a:fld id="{6A23022C-71F6-5F4F-93C3-D936E52B7050}" type="slidenum">
              <a:rPr lang="en-US" smtClean="0">
                <a:solidFill>
                  <a:srgbClr val="000000"/>
                </a:solidFill>
                <a:latin typeface="Cambria" panose="02040503050406030204" pitchFamily="18" charset="0"/>
                <a:ea typeface="Cambria" panose="02040503050406030204" pitchFamily="18" charset="0"/>
              </a:rPr>
              <a:pPr>
                <a:defRPr/>
              </a:pPr>
              <a:t>26</a:t>
            </a:fld>
            <a:endParaRPr lang="en-US"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61009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229600" cy="1371600"/>
          </a:xfrm>
        </p:spPr>
        <p:txBody>
          <a:bodyPr>
            <a:normAutofit fontScale="90000"/>
          </a:bodyPr>
          <a:lstStyle/>
          <a:p>
            <a:br>
              <a:rPr lang="en-US">
                <a:solidFill>
                  <a:schemeClr val="tx1"/>
                </a:solidFill>
                <a:latin typeface="Cambria" panose="02040503050406030204" pitchFamily="18" charset="0"/>
                <a:ea typeface="Cambria" panose="02040503050406030204" pitchFamily="18" charset="0"/>
              </a:rPr>
            </a:br>
            <a:r>
              <a:rPr lang="en-US">
                <a:solidFill>
                  <a:schemeClr val="tx1"/>
                </a:solidFill>
                <a:latin typeface="Cambria" panose="02040503050406030204" pitchFamily="18" charset="0"/>
                <a:ea typeface="Cambria" panose="02040503050406030204" pitchFamily="18" charset="0"/>
              </a:rPr>
              <a:t>Email: </a:t>
            </a:r>
            <a:r>
              <a:rPr lang="en-US">
                <a:solidFill>
                  <a:schemeClr val="tx1"/>
                </a:solidFill>
                <a:latin typeface="Cambria" panose="02040503050406030204" pitchFamily="18" charset="0"/>
                <a:ea typeface="Cambria" panose="02040503050406030204" pitchFamily="18" charset="0"/>
                <a:hlinkClick r:id="rId2"/>
              </a:rPr>
              <a:t>sa@nps.edu</a:t>
            </a:r>
            <a:br>
              <a:rPr lang="en-US">
                <a:solidFill>
                  <a:schemeClr val="tx1"/>
                </a:solidFill>
                <a:latin typeface="Cambria" panose="02040503050406030204" pitchFamily="18" charset="0"/>
                <a:ea typeface="Cambria" panose="02040503050406030204" pitchFamily="18" charset="0"/>
              </a:rPr>
            </a:br>
            <a:br>
              <a:rPr lang="en-US">
                <a:solidFill>
                  <a:schemeClr val="tx1"/>
                </a:solidFill>
                <a:latin typeface="Cambria" panose="02040503050406030204" pitchFamily="18" charset="0"/>
                <a:ea typeface="Cambria" panose="02040503050406030204" pitchFamily="18" charset="0"/>
              </a:rPr>
            </a:br>
            <a:endParaRPr lang="en-US">
              <a:solidFill>
                <a:schemeClr val="tx1"/>
              </a:solidFill>
              <a:latin typeface="Cambria" panose="02040503050406030204" pitchFamily="18" charset="0"/>
              <a:ea typeface="Cambria" panose="020405030504060302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33600"/>
            <a:ext cx="718185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3352800" y="0"/>
            <a:ext cx="487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3" tIns="45667" rIns="91333" bIns="45667"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mj-lt"/>
                <a:ea typeface="MS PGothic" pitchFamily="34" charset="-128"/>
                <a:cs typeface="MS PGothic" charset="0"/>
              </a:defRPr>
            </a:lvl1pPr>
            <a:lvl2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2pPr>
            <a:lvl3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3pPr>
            <a:lvl4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4pPr>
            <a:lvl5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5pPr>
            <a:lvl6pPr marL="456672" algn="r" rtl="0" fontAlgn="base">
              <a:spcBef>
                <a:spcPct val="0"/>
              </a:spcBef>
              <a:spcAft>
                <a:spcPct val="0"/>
              </a:spcAft>
              <a:defRPr sz="3200" b="1">
                <a:solidFill>
                  <a:schemeClr val="bg1"/>
                </a:solidFill>
                <a:latin typeface="Times" pitchFamily="18" charset="0"/>
              </a:defRPr>
            </a:lvl6pPr>
            <a:lvl7pPr marL="913345" algn="r" rtl="0" fontAlgn="base">
              <a:spcBef>
                <a:spcPct val="0"/>
              </a:spcBef>
              <a:spcAft>
                <a:spcPct val="0"/>
              </a:spcAft>
              <a:defRPr sz="3200" b="1">
                <a:solidFill>
                  <a:schemeClr val="bg1"/>
                </a:solidFill>
                <a:latin typeface="Times" pitchFamily="18" charset="0"/>
              </a:defRPr>
            </a:lvl7pPr>
            <a:lvl8pPr marL="1370018" algn="r" rtl="0" fontAlgn="base">
              <a:spcBef>
                <a:spcPct val="0"/>
              </a:spcBef>
              <a:spcAft>
                <a:spcPct val="0"/>
              </a:spcAft>
              <a:defRPr sz="3200" b="1">
                <a:solidFill>
                  <a:schemeClr val="bg1"/>
                </a:solidFill>
                <a:latin typeface="Times" pitchFamily="18" charset="0"/>
              </a:defRPr>
            </a:lvl8pPr>
            <a:lvl9pPr marL="1826688" algn="r" rtl="0" fontAlgn="base">
              <a:spcBef>
                <a:spcPct val="0"/>
              </a:spcBef>
              <a:spcAft>
                <a:spcPct val="0"/>
              </a:spcAft>
              <a:defRPr sz="3200" b="1">
                <a:solidFill>
                  <a:schemeClr val="bg1"/>
                </a:solidFill>
                <a:latin typeface="Times" pitchFamily="18" charset="0"/>
              </a:defRPr>
            </a:lvl9pPr>
          </a:lstStyle>
          <a:p>
            <a:r>
              <a:rPr lang="en-US" kern="0" dirty="0">
                <a:latin typeface="Cambria" panose="02040503050406030204" pitchFamily="18" charset="0"/>
                <a:ea typeface="Cambria" panose="02040503050406030204" pitchFamily="18" charset="0"/>
              </a:rPr>
              <a:t>Questions</a:t>
            </a:r>
          </a:p>
        </p:txBody>
      </p:sp>
    </p:spTree>
    <p:extLst>
      <p:ext uri="{BB962C8B-B14F-4D97-AF65-F5344CB8AC3E}">
        <p14:creationId xmlns:p14="http://schemas.microsoft.com/office/powerpoint/2010/main" val="3278851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963786"/>
            <a:ext cx="7772400" cy="1470025"/>
          </a:xfrm>
        </p:spPr>
        <p:txBody>
          <a:bodyPr/>
          <a:lstStyle/>
          <a:p>
            <a:r>
              <a:rPr lang="en-US" dirty="0">
                <a:latin typeface="Cambria" panose="02040503050406030204" pitchFamily="18" charset="0"/>
                <a:ea typeface="Cambria" panose="02040503050406030204" pitchFamily="18" charset="0"/>
                <a:cs typeface="Arial" panose="020B0604020202020204" pitchFamily="34" charset="0"/>
              </a:rPr>
              <a:t>CAPT Eric J. Skalski</a:t>
            </a:r>
          </a:p>
        </p:txBody>
      </p:sp>
      <p:sp>
        <p:nvSpPr>
          <p:cNvPr id="3" name="Subtitle 2"/>
          <p:cNvSpPr>
            <a:spLocks noGrp="1"/>
          </p:cNvSpPr>
          <p:nvPr>
            <p:ph type="subTitle" idx="1"/>
          </p:nvPr>
        </p:nvSpPr>
        <p:spPr>
          <a:xfrm>
            <a:off x="1447800" y="3869416"/>
            <a:ext cx="6400800" cy="1752600"/>
          </a:xfrm>
        </p:spPr>
        <p:txBody>
          <a:bodyPr/>
          <a:lstStyle/>
          <a:p>
            <a:r>
              <a:rPr lang="en-US" dirty="0">
                <a:solidFill>
                  <a:schemeClr val="bg1"/>
                </a:solidFill>
                <a:latin typeface="Cambria" panose="02040503050406030204" pitchFamily="18" charset="0"/>
                <a:ea typeface="Cambria" panose="02040503050406030204" pitchFamily="18" charset="0"/>
                <a:cs typeface="Arial" panose="020B0604020202020204" pitchFamily="34" charset="0"/>
              </a:rPr>
              <a:t>Dean of Students</a:t>
            </a:r>
          </a:p>
        </p:txBody>
      </p:sp>
    </p:spTree>
    <p:extLst>
      <p:ext uri="{BB962C8B-B14F-4D97-AF65-F5344CB8AC3E}">
        <p14:creationId xmlns:p14="http://schemas.microsoft.com/office/powerpoint/2010/main" val="96882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274320" tIns="45667" rIns="274320" bIns="45667" numCol="1" anchor="ctr" anchorCtr="0" compatLnSpc="1">
            <a:prstTxWarp prst="textNoShape">
              <a:avLst/>
            </a:prstTxWarp>
          </a:bodyPr>
          <a:lstStyle/>
          <a:p>
            <a:r>
              <a:rPr lang="en-US" sz="3600" dirty="0">
                <a:latin typeface="Cambria" panose="02040503050406030204" pitchFamily="18" charset="0"/>
                <a:ea typeface="Cambria" panose="02040503050406030204" pitchFamily="18" charset="0"/>
              </a:rPr>
              <a:t>Common Friction Points</a:t>
            </a:r>
          </a:p>
        </p:txBody>
      </p:sp>
      <p:sp>
        <p:nvSpPr>
          <p:cNvPr id="3" name="Content Placeholder 2"/>
          <p:cNvSpPr>
            <a:spLocks noGrp="1"/>
          </p:cNvSpPr>
          <p:nvPr>
            <p:ph idx="1"/>
          </p:nvPr>
        </p:nvSpPr>
        <p:spPr/>
        <p:txBody>
          <a:bodyPr/>
          <a:lstStyle/>
          <a:p>
            <a:r>
              <a:rPr lang="en-US" sz="2800" dirty="0">
                <a:solidFill>
                  <a:srgbClr val="000080"/>
                </a:solidFill>
                <a:latin typeface="Cambria" panose="02040503050406030204" pitchFamily="18" charset="0"/>
                <a:ea typeface="Cambria" panose="02040503050406030204" pitchFamily="18" charset="0"/>
              </a:rPr>
              <a:t>Late submission of transfer packages</a:t>
            </a:r>
          </a:p>
          <a:p>
            <a:r>
              <a:rPr lang="en-US" sz="2800" dirty="0">
                <a:solidFill>
                  <a:srgbClr val="000080"/>
                </a:solidFill>
                <a:latin typeface="Cambria" panose="02040503050406030204" pitchFamily="18" charset="0"/>
                <a:ea typeface="Cambria" panose="02040503050406030204" pitchFamily="18" charset="0"/>
              </a:rPr>
              <a:t>Uncompleted medical screenings</a:t>
            </a:r>
          </a:p>
          <a:p>
            <a:r>
              <a:rPr lang="en-US" sz="2800" dirty="0">
                <a:solidFill>
                  <a:srgbClr val="000080"/>
                </a:solidFill>
                <a:latin typeface="Cambria" panose="02040503050406030204" pitchFamily="18" charset="0"/>
                <a:ea typeface="Cambria" panose="02040503050406030204" pitchFamily="18" charset="0"/>
              </a:rPr>
              <a:t>Last minute changes to transfer dates or travel plans</a:t>
            </a:r>
          </a:p>
          <a:p>
            <a:r>
              <a:rPr lang="en-US" sz="2800" dirty="0">
                <a:solidFill>
                  <a:srgbClr val="000080"/>
                </a:solidFill>
                <a:latin typeface="Cambria" panose="02040503050406030204" pitchFamily="18" charset="0"/>
                <a:ea typeface="Cambria" panose="02040503050406030204" pitchFamily="18" charset="0"/>
              </a:rPr>
              <a:t>Uncompleted check out sheets</a:t>
            </a:r>
          </a:p>
          <a:p>
            <a:r>
              <a:rPr lang="en-US" sz="2800" dirty="0">
                <a:solidFill>
                  <a:srgbClr val="000080"/>
                </a:solidFill>
                <a:latin typeface="Cambria" panose="02040503050406030204" pitchFamily="18" charset="0"/>
                <a:ea typeface="Cambria" panose="02040503050406030204" pitchFamily="18" charset="0"/>
              </a:rPr>
              <a:t>Communicate early!</a:t>
            </a:r>
          </a:p>
          <a:p>
            <a:r>
              <a:rPr lang="en-US" sz="2800" b="1" u="sng" dirty="0">
                <a:solidFill>
                  <a:srgbClr val="000080"/>
                </a:solidFill>
                <a:latin typeface="Cambria" panose="02040503050406030204" pitchFamily="18" charset="0"/>
                <a:ea typeface="Cambria" panose="02040503050406030204" pitchFamily="18" charset="0"/>
              </a:rPr>
              <a:t>Last minute requests – Tell your Program Officers</a:t>
            </a:r>
          </a:p>
          <a:p>
            <a:pPr lvl="1"/>
            <a:r>
              <a:rPr lang="en-US" sz="2400" dirty="0">
                <a:solidFill>
                  <a:srgbClr val="000080"/>
                </a:solidFill>
                <a:latin typeface="Cambria" panose="02040503050406030204" pitchFamily="18" charset="0"/>
                <a:ea typeface="Cambria" panose="02040503050406030204" pitchFamily="18" charset="0"/>
              </a:rPr>
              <a:t>Thesis Extensions</a:t>
            </a:r>
          </a:p>
          <a:p>
            <a:pPr lvl="1"/>
            <a:r>
              <a:rPr lang="en-US" sz="2400" dirty="0">
                <a:solidFill>
                  <a:srgbClr val="000080"/>
                </a:solidFill>
                <a:latin typeface="Cambria" panose="02040503050406030204" pitchFamily="18" charset="0"/>
                <a:ea typeface="Cambria" panose="02040503050406030204" pitchFamily="18" charset="0"/>
              </a:rPr>
              <a:t>Staying &gt;7 Days after graduation?</a:t>
            </a:r>
            <a:endParaRPr lang="en-US" sz="2800" dirty="0">
              <a:solidFill>
                <a:srgbClr val="000080"/>
              </a:solidFill>
              <a:latin typeface="Cambria" panose="02040503050406030204" pitchFamily="18" charset="0"/>
              <a:ea typeface="Cambria" panose="02040503050406030204" pitchFamily="18" charset="0"/>
            </a:endParaRPr>
          </a:p>
          <a:p>
            <a:endParaRPr lang="en-US" sz="2800" dirty="0">
              <a:solidFill>
                <a:srgbClr val="00008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6016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0"/>
            <a:ext cx="9144000" cy="77009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274320" tIns="45667" rIns="274320" bIns="45667" numCol="1" anchor="ctr" anchorCtr="0" compatLnSpc="1">
            <a:prstTxWarp prst="textNoShape">
              <a:avLst/>
            </a:prstTxWarp>
          </a:bodyPr>
          <a:lstStyle/>
          <a:p>
            <a:r>
              <a:rPr lang="en-US" sz="3600" dirty="0">
                <a:latin typeface="Cambria" panose="02040503050406030204" pitchFamily="18" charset="0"/>
                <a:ea typeface="Cambria" panose="02040503050406030204" pitchFamily="18" charset="0"/>
              </a:rPr>
              <a:t>What to do and expect</a:t>
            </a:r>
          </a:p>
        </p:txBody>
      </p:sp>
      <p:sp>
        <p:nvSpPr>
          <p:cNvPr id="7" name="Text Placeholder 6"/>
          <p:cNvSpPr>
            <a:spLocks noGrp="1"/>
          </p:cNvSpPr>
          <p:nvPr>
            <p:ph type="body" idx="1"/>
          </p:nvPr>
        </p:nvSpPr>
        <p:spPr>
          <a:xfrm>
            <a:off x="0" y="765474"/>
            <a:ext cx="9144000" cy="639762"/>
          </a:xfrm>
        </p:spPr>
        <p:txBody>
          <a:bodyPr/>
          <a:lstStyle/>
          <a:p>
            <a:pPr algn="ctr"/>
            <a:r>
              <a:rPr lang="en-US" sz="3200" dirty="0">
                <a:latin typeface="Cambria" panose="02040503050406030204" pitchFamily="18" charset="0"/>
                <a:ea typeface="Cambria" panose="02040503050406030204" pitchFamily="18" charset="0"/>
              </a:rPr>
              <a:t>All U.S. military students</a:t>
            </a:r>
          </a:p>
        </p:txBody>
      </p:sp>
      <p:sp>
        <p:nvSpPr>
          <p:cNvPr id="8" name="Content Placeholder 7"/>
          <p:cNvSpPr>
            <a:spLocks noGrp="1"/>
          </p:cNvSpPr>
          <p:nvPr>
            <p:ph sz="half" idx="2"/>
          </p:nvPr>
        </p:nvSpPr>
        <p:spPr>
          <a:xfrm>
            <a:off x="357809" y="1301045"/>
            <a:ext cx="8786191" cy="4766807"/>
          </a:xfrm>
        </p:spPr>
        <p:txBody>
          <a:bodyPr/>
          <a:lstStyle/>
          <a:p>
            <a:r>
              <a:rPr lang="en-US" dirty="0">
                <a:latin typeface="Cambria" panose="02040503050406030204" pitchFamily="18" charset="0"/>
                <a:ea typeface="Cambria" panose="02040503050406030204" pitchFamily="18" charset="0"/>
              </a:rPr>
              <a:t>Begin </a:t>
            </a:r>
            <a:r>
              <a:rPr lang="en-US" b="1" dirty="0">
                <a:latin typeface="Cambria" panose="02040503050406030204" pitchFamily="18" charset="0"/>
                <a:ea typeface="Cambria" panose="02040503050406030204" pitchFamily="18" charset="0"/>
                <a:hlinkClick r:id="rId2"/>
              </a:rPr>
              <a:t>Check-Out Sheet</a:t>
            </a:r>
            <a:endParaRPr lang="en-US" b="1"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Turn-in to Student Services at check out via email NET 48 hours prior to your departure</a:t>
            </a:r>
          </a:p>
          <a:p>
            <a:pPr lvl="1"/>
            <a:r>
              <a:rPr lang="en-US" sz="2400" dirty="0">
                <a:latin typeface="Cambria" panose="02040503050406030204" pitchFamily="18" charset="0"/>
                <a:ea typeface="Cambria" panose="02040503050406030204" pitchFamily="18" charset="0"/>
              </a:rPr>
              <a:t>Most offices support check out virtually</a:t>
            </a:r>
          </a:p>
          <a:p>
            <a:r>
              <a:rPr lang="en-US" dirty="0">
                <a:latin typeface="Cambria" panose="02040503050406030204" pitchFamily="18" charset="0"/>
                <a:ea typeface="Cambria" panose="02040503050406030204" pitchFamily="18" charset="0"/>
              </a:rPr>
              <a:t>Staying in Monterey &gt;7 days after graduation..?</a:t>
            </a:r>
          </a:p>
          <a:p>
            <a:pPr lvl="1"/>
            <a:r>
              <a:rPr lang="en-US" sz="2400" dirty="0">
                <a:latin typeface="Cambria" panose="02040503050406030204" pitchFamily="18" charset="0"/>
                <a:ea typeface="Cambria" panose="02040503050406030204" pitchFamily="18" charset="0"/>
              </a:rPr>
              <a:t>submit </a:t>
            </a:r>
            <a:r>
              <a:rPr lang="en-US" sz="2400" b="1" dirty="0">
                <a:latin typeface="Cambria" panose="02040503050406030204" pitchFamily="18" charset="0"/>
                <a:ea typeface="Cambria" panose="02040503050406030204" pitchFamily="18" charset="0"/>
                <a:hlinkClick r:id="rId3"/>
              </a:rPr>
              <a:t>DOS Request Form</a:t>
            </a:r>
            <a:endParaRPr lang="en-US" sz="2400" b="1"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inform Program Officer, Service Representative, etc.</a:t>
            </a:r>
          </a:p>
          <a:p>
            <a:r>
              <a:rPr lang="en-US" dirty="0">
                <a:latin typeface="Cambria" panose="02040503050406030204" pitchFamily="18" charset="0"/>
                <a:ea typeface="Cambria" panose="02040503050406030204" pitchFamily="18" charset="0"/>
              </a:rPr>
              <a:t>Thesis extension..?</a:t>
            </a:r>
          </a:p>
          <a:p>
            <a:pPr lvl="1"/>
            <a:r>
              <a:rPr lang="en-US" sz="2400" dirty="0">
                <a:latin typeface="Cambria" panose="02040503050406030204" pitchFamily="18" charset="0"/>
                <a:ea typeface="Cambria" panose="02040503050406030204" pitchFamily="18" charset="0"/>
              </a:rPr>
              <a:t>submit </a:t>
            </a:r>
            <a:r>
              <a:rPr lang="en-US" sz="2400" b="1" dirty="0">
                <a:latin typeface="Cambria" panose="02040503050406030204" pitchFamily="18" charset="0"/>
                <a:ea typeface="Cambria" panose="02040503050406030204" pitchFamily="18" charset="0"/>
                <a:hlinkClick r:id="rId4"/>
              </a:rPr>
              <a:t>Thesis Extension Request</a:t>
            </a:r>
            <a:endParaRPr lang="en-US" sz="2400" b="1"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if in doubt, submit thesis extension request to be safe</a:t>
            </a:r>
          </a:p>
          <a:p>
            <a:r>
              <a:rPr lang="en-US" dirty="0">
                <a:latin typeface="Cambria" panose="02040503050406030204" pitchFamily="18" charset="0"/>
                <a:ea typeface="Cambria" panose="02040503050406030204" pitchFamily="18" charset="0"/>
              </a:rPr>
              <a:t>NPS account access remains active for 90 days after check out, unless needed for exceptional circumstances.  (POC: NPS TAC)</a:t>
            </a:r>
          </a:p>
        </p:txBody>
      </p:sp>
      <p:sp>
        <p:nvSpPr>
          <p:cNvPr id="5" name="Slide Number Placeholder 4"/>
          <p:cNvSpPr>
            <a:spLocks noGrp="1"/>
          </p:cNvSpPr>
          <p:nvPr>
            <p:ph type="sldNum" sz="quarter" idx="13"/>
          </p:nvPr>
        </p:nvSpPr>
        <p:spPr/>
        <p:txBody>
          <a:bodyPr/>
          <a:lstStyle/>
          <a:p>
            <a:pPr>
              <a:defRPr/>
            </a:pPr>
            <a:fld id="{D562AF92-BC3C-F54C-8D0D-8B5AA018FAB6}" type="slidenum">
              <a:rPr lang="en-US" smtClean="0">
                <a:solidFill>
                  <a:srgbClr val="000000"/>
                </a:solidFill>
              </a:rPr>
              <a:pPr>
                <a:defRPr/>
              </a:pPr>
              <a:t>5</a:t>
            </a:fld>
            <a:endParaRPr lang="en-US">
              <a:solidFill>
                <a:srgbClr val="000000"/>
              </a:solidFill>
            </a:endParaRPr>
          </a:p>
        </p:txBody>
      </p:sp>
      <p:sp>
        <p:nvSpPr>
          <p:cNvPr id="2" name="TextBox 1">
            <a:extLst>
              <a:ext uri="{FF2B5EF4-FFF2-40B4-BE49-F238E27FC236}">
                <a16:creationId xmlns:a16="http://schemas.microsoft.com/office/drawing/2014/main" id="{7B87D55C-E023-4F69-B455-A4237FE623AB}"/>
              </a:ext>
            </a:extLst>
          </p:cNvPr>
          <p:cNvSpPr txBox="1"/>
          <p:nvPr/>
        </p:nvSpPr>
        <p:spPr>
          <a:xfrm>
            <a:off x="357809" y="6067852"/>
            <a:ext cx="8786191" cy="769441"/>
          </a:xfrm>
          <a:prstGeom prst="rect">
            <a:avLst/>
          </a:prstGeom>
          <a:solidFill>
            <a:srgbClr val="FFFF00"/>
          </a:solidFill>
          <a:ln>
            <a:solidFill>
              <a:schemeClr val="tx1"/>
            </a:solidFill>
          </a:ln>
        </p:spPr>
        <p:txBody>
          <a:bodyPr wrap="square" rtlCol="0">
            <a:spAutoFit/>
          </a:bodyPr>
          <a:lstStyle/>
          <a:p>
            <a:pPr algn="ctr"/>
            <a:r>
              <a:rPr lang="en-US" sz="2200" u="sng" dirty="0">
                <a:solidFill>
                  <a:srgbClr val="C00000"/>
                </a:solidFill>
              </a:rPr>
              <a:t>Reminder</a:t>
            </a:r>
            <a:r>
              <a:rPr lang="en-US" sz="2200" dirty="0">
                <a:solidFill>
                  <a:srgbClr val="C00000"/>
                </a:solidFill>
              </a:rPr>
              <a:t>:  firearm laws &amp; regulations -- </a:t>
            </a:r>
            <a:br>
              <a:rPr lang="en-US" sz="2200" dirty="0">
                <a:solidFill>
                  <a:srgbClr val="C00000"/>
                </a:solidFill>
              </a:rPr>
            </a:br>
            <a:r>
              <a:rPr lang="en-US" sz="2200" dirty="0">
                <a:solidFill>
                  <a:srgbClr val="C00000"/>
                </a:solidFill>
              </a:rPr>
              <a:t>not allowed on base, so plan ahead (if applicable)</a:t>
            </a:r>
          </a:p>
        </p:txBody>
      </p:sp>
    </p:spTree>
    <p:extLst>
      <p:ext uri="{BB962C8B-B14F-4D97-AF65-F5344CB8AC3E}">
        <p14:creationId xmlns:p14="http://schemas.microsoft.com/office/powerpoint/2010/main" val="244734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84AF-6C85-3D70-C19B-C99F967AA1A5}"/>
              </a:ext>
            </a:extLst>
          </p:cNvPr>
          <p:cNvSpPr>
            <a:spLocks noGrp="1"/>
          </p:cNvSpPr>
          <p:nvPr>
            <p:ph type="title"/>
          </p:nvPr>
        </p:nvSpPr>
        <p:spPr/>
        <p:txBody>
          <a:bodyPr/>
          <a:lstStyle/>
          <a:p>
            <a:r>
              <a:rPr lang="en-US" dirty="0"/>
              <a:t>Where can I find a check out sheet?</a:t>
            </a:r>
          </a:p>
        </p:txBody>
      </p:sp>
      <p:sp>
        <p:nvSpPr>
          <p:cNvPr id="3" name="Slide Number Placeholder 2">
            <a:extLst>
              <a:ext uri="{FF2B5EF4-FFF2-40B4-BE49-F238E27FC236}">
                <a16:creationId xmlns:a16="http://schemas.microsoft.com/office/drawing/2014/main" id="{BAC4A02E-AE61-FFED-6AEF-4E1390FCF59C}"/>
              </a:ext>
            </a:extLst>
          </p:cNvPr>
          <p:cNvSpPr>
            <a:spLocks noGrp="1"/>
          </p:cNvSpPr>
          <p:nvPr>
            <p:ph type="sldNum" sz="quarter" idx="13"/>
          </p:nvPr>
        </p:nvSpPr>
        <p:spPr/>
        <p:txBody>
          <a:bodyPr/>
          <a:lstStyle/>
          <a:p>
            <a:pPr>
              <a:defRPr/>
            </a:pPr>
            <a:fld id="{0E333FBC-D428-C84B-B647-A7B7034382FE}" type="slidenum">
              <a:rPr lang="en-US" smtClean="0">
                <a:solidFill>
                  <a:srgbClr val="000000"/>
                </a:solidFill>
              </a:rPr>
              <a:pPr>
                <a:defRPr/>
              </a:pPr>
              <a:t>6</a:t>
            </a:fld>
            <a:endParaRPr lang="en-US">
              <a:solidFill>
                <a:srgbClr val="000000"/>
              </a:solidFill>
            </a:endParaRPr>
          </a:p>
        </p:txBody>
      </p:sp>
      <p:sp>
        <p:nvSpPr>
          <p:cNvPr id="4" name="Content Placeholder 2">
            <a:extLst>
              <a:ext uri="{FF2B5EF4-FFF2-40B4-BE49-F238E27FC236}">
                <a16:creationId xmlns:a16="http://schemas.microsoft.com/office/drawing/2014/main" id="{C2E52A3F-B857-0F70-8523-091D06FCAF0F}"/>
              </a:ext>
            </a:extLst>
          </p:cNvPr>
          <p:cNvSpPr txBox="1">
            <a:spLocks/>
          </p:cNvSpPr>
          <p:nvPr/>
        </p:nvSpPr>
        <p:spPr>
          <a:xfrm>
            <a:off x="457200" y="855406"/>
            <a:ext cx="8229600" cy="4965963"/>
          </a:xfrm>
          <a:prstGeom prst="rect">
            <a:avLst/>
          </a:prstGeom>
        </p:spPr>
        <p:txBody>
          <a:bodyPr/>
          <a:lstStyle>
            <a:lvl1pPr marL="339488" indent="-339488"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39255" indent="-282377"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39026" indent="-225269"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5905" indent="-225269"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2784" indent="-225269"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1698" indent="-228334" algn="l" rtl="0" fontAlgn="base">
              <a:spcBef>
                <a:spcPct val="20000"/>
              </a:spcBef>
              <a:spcAft>
                <a:spcPct val="0"/>
              </a:spcAft>
              <a:buChar char="»"/>
              <a:defRPr sz="2000">
                <a:solidFill>
                  <a:schemeClr val="tx1"/>
                </a:solidFill>
                <a:latin typeface="+mn-lt"/>
              </a:defRPr>
            </a:lvl6pPr>
            <a:lvl7pPr marL="2968369" indent="-228334" algn="l" rtl="0" fontAlgn="base">
              <a:spcBef>
                <a:spcPct val="20000"/>
              </a:spcBef>
              <a:spcAft>
                <a:spcPct val="0"/>
              </a:spcAft>
              <a:buChar char="»"/>
              <a:defRPr sz="2000">
                <a:solidFill>
                  <a:schemeClr val="tx1"/>
                </a:solidFill>
                <a:latin typeface="+mn-lt"/>
              </a:defRPr>
            </a:lvl7pPr>
            <a:lvl8pPr marL="3425040" indent="-228334" algn="l" rtl="0" fontAlgn="base">
              <a:spcBef>
                <a:spcPct val="20000"/>
              </a:spcBef>
              <a:spcAft>
                <a:spcPct val="0"/>
              </a:spcAft>
              <a:buChar char="»"/>
              <a:defRPr sz="2000">
                <a:solidFill>
                  <a:schemeClr val="tx1"/>
                </a:solidFill>
                <a:latin typeface="+mn-lt"/>
              </a:defRPr>
            </a:lvl8pPr>
            <a:lvl9pPr marL="3881716" indent="-228334" algn="l" rtl="0" fontAlgn="base">
              <a:spcBef>
                <a:spcPct val="20000"/>
              </a:spcBef>
              <a:spcAft>
                <a:spcPct val="0"/>
              </a:spcAft>
              <a:buChar char="»"/>
              <a:defRPr sz="2000">
                <a:solidFill>
                  <a:schemeClr val="tx1"/>
                </a:solidFill>
                <a:latin typeface="+mn-lt"/>
              </a:defRPr>
            </a:lvl9pPr>
          </a:lstStyle>
          <a:p>
            <a:r>
              <a:rPr lang="en-US" sz="2800" kern="0" dirty="0">
                <a:solidFill>
                  <a:srgbClr val="000080"/>
                </a:solidFill>
                <a:latin typeface="Cambria" panose="02040503050406030204" pitchFamily="18" charset="0"/>
                <a:ea typeface="Cambria" panose="02040503050406030204" pitchFamily="18" charset="0"/>
              </a:rPr>
              <a:t>NPS.EDU/web/Students/current-students</a:t>
            </a:r>
            <a:endParaRPr lang="en-US" kern="0" dirty="0">
              <a:solidFill>
                <a:srgbClr val="000080"/>
              </a:solidFill>
              <a:latin typeface="Cambria" panose="02040503050406030204" pitchFamily="18" charset="0"/>
              <a:ea typeface="Cambria" panose="02040503050406030204" pitchFamily="18" charset="0"/>
            </a:endParaRPr>
          </a:p>
          <a:p>
            <a:endParaRPr lang="en-US" sz="2800" kern="0" dirty="0">
              <a:solidFill>
                <a:srgbClr val="00008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03D7722-E944-1574-29E9-84C983706F18}"/>
              </a:ext>
            </a:extLst>
          </p:cNvPr>
          <p:cNvPicPr>
            <a:picLocks noChangeAspect="1"/>
          </p:cNvPicPr>
          <p:nvPr/>
        </p:nvPicPr>
        <p:blipFill>
          <a:blip r:embed="rId2"/>
          <a:stretch>
            <a:fillRect/>
          </a:stretch>
        </p:blipFill>
        <p:spPr>
          <a:xfrm>
            <a:off x="891744" y="1315556"/>
            <a:ext cx="5551575" cy="5542444"/>
          </a:xfrm>
          <a:prstGeom prst="rect">
            <a:avLst/>
          </a:prstGeom>
        </p:spPr>
      </p:pic>
      <p:cxnSp>
        <p:nvCxnSpPr>
          <p:cNvPr id="13" name="Connector: Elbow 12">
            <a:extLst>
              <a:ext uri="{FF2B5EF4-FFF2-40B4-BE49-F238E27FC236}">
                <a16:creationId xmlns:a16="http://schemas.microsoft.com/office/drawing/2014/main" id="{203D6B94-8C54-D42E-8220-1957776924AC}"/>
              </a:ext>
            </a:extLst>
          </p:cNvPr>
          <p:cNvCxnSpPr>
            <a:cxnSpLocks/>
          </p:cNvCxnSpPr>
          <p:nvPr/>
        </p:nvCxnSpPr>
        <p:spPr>
          <a:xfrm rot="10800000" flipV="1">
            <a:off x="4043364" y="2614611"/>
            <a:ext cx="2764631" cy="2207419"/>
          </a:xfrm>
          <a:prstGeom prst="bentConnector3">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A2B14BE4-51E0-85BE-E6AE-237CEEDE8536}"/>
              </a:ext>
            </a:extLst>
          </p:cNvPr>
          <p:cNvSpPr txBox="1"/>
          <p:nvPr/>
        </p:nvSpPr>
        <p:spPr>
          <a:xfrm>
            <a:off x="6958007" y="2378865"/>
            <a:ext cx="1122793" cy="523220"/>
          </a:xfrm>
          <a:prstGeom prst="rect">
            <a:avLst/>
          </a:prstGeom>
          <a:noFill/>
        </p:spPr>
        <p:txBody>
          <a:bodyPr wrap="square" rtlCol="0">
            <a:spAutoFit/>
          </a:bodyPr>
          <a:lstStyle/>
          <a:p>
            <a:r>
              <a:rPr lang="en-US" sz="2800" b="1" dirty="0"/>
              <a:t>Here!</a:t>
            </a:r>
          </a:p>
        </p:txBody>
      </p:sp>
    </p:spTree>
    <p:extLst>
      <p:ext uri="{BB962C8B-B14F-4D97-AF65-F5344CB8AC3E}">
        <p14:creationId xmlns:p14="http://schemas.microsoft.com/office/powerpoint/2010/main" val="294125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C01E7A-C51E-46DD-AC86-058A2EFBB909}"/>
              </a:ext>
            </a:extLst>
          </p:cNvPr>
          <p:cNvSpPr txBox="1"/>
          <p:nvPr/>
        </p:nvSpPr>
        <p:spPr>
          <a:xfrm>
            <a:off x="365098" y="6088559"/>
            <a:ext cx="8763000" cy="769441"/>
          </a:xfrm>
          <a:prstGeom prst="rect">
            <a:avLst/>
          </a:prstGeom>
          <a:solidFill>
            <a:srgbClr val="FFFF00"/>
          </a:solidFill>
          <a:ln>
            <a:solidFill>
              <a:schemeClr val="tx1"/>
            </a:solidFill>
          </a:ln>
        </p:spPr>
        <p:txBody>
          <a:bodyPr wrap="square" rtlCol="0">
            <a:spAutoFit/>
          </a:bodyPr>
          <a:lstStyle>
            <a:defPPr>
              <a:defRPr lang="en-US"/>
            </a:defPPr>
            <a:lvl1pPr algn="ctr">
              <a:defRPr sz="2200" u="sng">
                <a:solidFill>
                  <a:srgbClr val="C00000"/>
                </a:solidFill>
              </a:defRPr>
            </a:lvl1pPr>
          </a:lstStyle>
          <a:p>
            <a:r>
              <a:rPr lang="en-US" u="none" dirty="0"/>
              <a:t>Do not start checking out until your final week  </a:t>
            </a:r>
            <a:br>
              <a:rPr lang="en-US" u="none" dirty="0"/>
            </a:br>
            <a:r>
              <a:rPr lang="en-US" u="none" dirty="0"/>
              <a:t>(except for travel)</a:t>
            </a:r>
          </a:p>
        </p:txBody>
      </p:sp>
      <p:sp>
        <p:nvSpPr>
          <p:cNvPr id="5" name="Title 5">
            <a:extLst>
              <a:ext uri="{FF2B5EF4-FFF2-40B4-BE49-F238E27FC236}">
                <a16:creationId xmlns:a16="http://schemas.microsoft.com/office/drawing/2014/main" id="{4E404D93-8421-4DBD-9F68-6B2891DD79D2}"/>
              </a:ext>
            </a:extLst>
          </p:cNvPr>
          <p:cNvSpPr txBox="1">
            <a:spLocks/>
          </p:cNvSpPr>
          <p:nvPr/>
        </p:nvSpPr>
        <p:spPr bwMode="auto">
          <a:xfrm>
            <a:off x="1" y="0"/>
            <a:ext cx="9144000" cy="77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274320" tIns="45667" rIns="274320" bIns="45667"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mj-lt"/>
                <a:ea typeface="MS PGothic" pitchFamily="34" charset="-128"/>
                <a:cs typeface="MS PGothic" charset="0"/>
              </a:defRPr>
            </a:lvl1pPr>
            <a:lvl2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2pPr>
            <a:lvl3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3pPr>
            <a:lvl4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4pPr>
            <a:lvl5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5pPr>
            <a:lvl6pPr marL="456672" algn="r" rtl="0" fontAlgn="base">
              <a:spcBef>
                <a:spcPct val="0"/>
              </a:spcBef>
              <a:spcAft>
                <a:spcPct val="0"/>
              </a:spcAft>
              <a:defRPr sz="3200" b="1">
                <a:solidFill>
                  <a:schemeClr val="bg1"/>
                </a:solidFill>
                <a:latin typeface="Times" pitchFamily="18" charset="0"/>
              </a:defRPr>
            </a:lvl6pPr>
            <a:lvl7pPr marL="913345" algn="r" rtl="0" fontAlgn="base">
              <a:spcBef>
                <a:spcPct val="0"/>
              </a:spcBef>
              <a:spcAft>
                <a:spcPct val="0"/>
              </a:spcAft>
              <a:defRPr sz="3200" b="1">
                <a:solidFill>
                  <a:schemeClr val="bg1"/>
                </a:solidFill>
                <a:latin typeface="Times" pitchFamily="18" charset="0"/>
              </a:defRPr>
            </a:lvl7pPr>
            <a:lvl8pPr marL="1370018" algn="r" rtl="0" fontAlgn="base">
              <a:spcBef>
                <a:spcPct val="0"/>
              </a:spcBef>
              <a:spcAft>
                <a:spcPct val="0"/>
              </a:spcAft>
              <a:defRPr sz="3200" b="1">
                <a:solidFill>
                  <a:schemeClr val="bg1"/>
                </a:solidFill>
                <a:latin typeface="Times" pitchFamily="18" charset="0"/>
              </a:defRPr>
            </a:lvl8pPr>
            <a:lvl9pPr marL="1826688" algn="r" rtl="0" fontAlgn="base">
              <a:spcBef>
                <a:spcPct val="0"/>
              </a:spcBef>
              <a:spcAft>
                <a:spcPct val="0"/>
              </a:spcAft>
              <a:defRPr sz="3200" b="1">
                <a:solidFill>
                  <a:schemeClr val="bg1"/>
                </a:solidFill>
                <a:latin typeface="Times" pitchFamily="18" charset="0"/>
              </a:defRPr>
            </a:lvl9pPr>
          </a:lstStyle>
          <a:p>
            <a:r>
              <a:rPr lang="en-US" sz="3600" kern="0" dirty="0">
                <a:latin typeface="Cambria" panose="02040503050406030204" pitchFamily="18" charset="0"/>
                <a:ea typeface="Cambria" panose="02040503050406030204" pitchFamily="18" charset="0"/>
              </a:rPr>
              <a:t>Checkout sheet</a:t>
            </a:r>
          </a:p>
        </p:txBody>
      </p:sp>
      <p:sp>
        <p:nvSpPr>
          <p:cNvPr id="10" name="Text Placeholder 6">
            <a:extLst>
              <a:ext uri="{FF2B5EF4-FFF2-40B4-BE49-F238E27FC236}">
                <a16:creationId xmlns:a16="http://schemas.microsoft.com/office/drawing/2014/main" id="{7B54B92A-F233-4B42-8027-EC1CA33A35F7}"/>
              </a:ext>
            </a:extLst>
          </p:cNvPr>
          <p:cNvSpPr txBox="1">
            <a:spLocks/>
          </p:cNvSpPr>
          <p:nvPr/>
        </p:nvSpPr>
        <p:spPr bwMode="auto">
          <a:xfrm>
            <a:off x="0" y="908597"/>
            <a:ext cx="9144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3" tIns="45667" rIns="91333" bIns="45667" numCol="1" anchor="t" anchorCtr="0" compatLnSpc="1">
            <a:prstTxWarp prst="textNoShape">
              <a:avLst/>
            </a:prstTxWarp>
          </a:bodyPr>
          <a:lstStyle>
            <a:lvl1pPr marL="339488" indent="-339488"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39255" indent="-282377"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39026" indent="-225269"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5905" indent="-225269"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2784" indent="-225269"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1698" indent="-228334" algn="l" rtl="0" fontAlgn="base">
              <a:spcBef>
                <a:spcPct val="20000"/>
              </a:spcBef>
              <a:spcAft>
                <a:spcPct val="0"/>
              </a:spcAft>
              <a:buChar char="»"/>
              <a:defRPr sz="2000">
                <a:solidFill>
                  <a:schemeClr val="tx1"/>
                </a:solidFill>
                <a:latin typeface="+mn-lt"/>
              </a:defRPr>
            </a:lvl6pPr>
            <a:lvl7pPr marL="2968369" indent="-228334" algn="l" rtl="0" fontAlgn="base">
              <a:spcBef>
                <a:spcPct val="20000"/>
              </a:spcBef>
              <a:spcAft>
                <a:spcPct val="0"/>
              </a:spcAft>
              <a:buChar char="»"/>
              <a:defRPr sz="2000">
                <a:solidFill>
                  <a:schemeClr val="tx1"/>
                </a:solidFill>
                <a:latin typeface="+mn-lt"/>
              </a:defRPr>
            </a:lvl7pPr>
            <a:lvl8pPr marL="3425040" indent="-228334" algn="l" rtl="0" fontAlgn="base">
              <a:spcBef>
                <a:spcPct val="20000"/>
              </a:spcBef>
              <a:spcAft>
                <a:spcPct val="0"/>
              </a:spcAft>
              <a:buChar char="»"/>
              <a:defRPr sz="2000">
                <a:solidFill>
                  <a:schemeClr val="tx1"/>
                </a:solidFill>
                <a:latin typeface="+mn-lt"/>
              </a:defRPr>
            </a:lvl8pPr>
            <a:lvl9pPr marL="3881716" indent="-228334" algn="l" rtl="0" fontAlgn="base">
              <a:spcBef>
                <a:spcPct val="20000"/>
              </a:spcBef>
              <a:spcAft>
                <a:spcPct val="0"/>
              </a:spcAft>
              <a:buChar char="»"/>
              <a:defRPr sz="2000">
                <a:solidFill>
                  <a:schemeClr val="tx1"/>
                </a:solidFill>
                <a:latin typeface="+mn-lt"/>
              </a:defRPr>
            </a:lvl9pPr>
          </a:lstStyle>
          <a:p>
            <a:pPr marL="0" indent="0" algn="ctr">
              <a:buNone/>
            </a:pPr>
            <a:r>
              <a:rPr lang="en-US" b="1" kern="0" dirty="0">
                <a:solidFill>
                  <a:srgbClr val="000080"/>
                </a:solidFill>
                <a:latin typeface="Cambria" panose="02040503050406030204" pitchFamily="18" charset="0"/>
                <a:ea typeface="Cambria" panose="02040503050406030204" pitchFamily="18" charset="0"/>
              </a:rPr>
              <a:t>Checkout items</a:t>
            </a:r>
          </a:p>
        </p:txBody>
      </p:sp>
      <p:sp>
        <p:nvSpPr>
          <p:cNvPr id="12" name="Rectangle 11">
            <a:extLst>
              <a:ext uri="{FF2B5EF4-FFF2-40B4-BE49-F238E27FC236}">
                <a16:creationId xmlns:a16="http://schemas.microsoft.com/office/drawing/2014/main" id="{584C908F-6DBC-414A-B61F-575D47ED9B58}"/>
              </a:ext>
            </a:extLst>
          </p:cNvPr>
          <p:cNvSpPr/>
          <p:nvPr/>
        </p:nvSpPr>
        <p:spPr>
          <a:xfrm>
            <a:off x="4572000" y="1521932"/>
            <a:ext cx="4619297" cy="4347344"/>
          </a:xfrm>
          <a:prstGeom prst="rect">
            <a:avLst/>
          </a:prstGeom>
        </p:spPr>
        <p:txBody>
          <a:bodyPr wrap="square">
            <a:spAutoFit/>
          </a:bodyPr>
          <a:lstStyle/>
          <a:p>
            <a:pPr marL="285750" indent="-285750">
              <a:lnSpc>
                <a:spcPct val="150000"/>
              </a:lnSpc>
              <a:spcBef>
                <a:spcPts val="300"/>
              </a:spcBef>
              <a:buFont typeface="Arial" panose="020B0604020202020204" pitchFamily="34" charset="0"/>
              <a:buChar char="•"/>
            </a:pPr>
            <a:r>
              <a:rPr lang="en-US" sz="2400" dirty="0">
                <a:solidFill>
                  <a:srgbClr val="000080"/>
                </a:solidFill>
                <a:latin typeface="Cambria" panose="02040503050406030204" pitchFamily="18" charset="0"/>
                <a:ea typeface="Cambria" panose="02040503050406030204" pitchFamily="18" charset="0"/>
              </a:rPr>
              <a:t>Library (all)</a:t>
            </a:r>
          </a:p>
          <a:p>
            <a:pPr marL="285750" indent="-285750">
              <a:lnSpc>
                <a:spcPct val="150000"/>
              </a:lnSpc>
              <a:spcBef>
                <a:spcPts val="300"/>
              </a:spcBef>
              <a:buFont typeface="Arial" panose="020B0604020202020204" pitchFamily="34" charset="0"/>
              <a:buChar char="•"/>
            </a:pPr>
            <a:r>
              <a:rPr lang="en-US" sz="2400" dirty="0">
                <a:solidFill>
                  <a:srgbClr val="000080"/>
                </a:solidFill>
                <a:latin typeface="Cambria" panose="02040503050406030204" pitchFamily="18" charset="0"/>
                <a:ea typeface="Cambria" panose="02040503050406030204" pitchFamily="18" charset="0"/>
              </a:rPr>
              <a:t>Student Services (all)</a:t>
            </a:r>
          </a:p>
          <a:p>
            <a:pPr marL="285750" indent="-285750">
              <a:lnSpc>
                <a:spcPct val="150000"/>
              </a:lnSpc>
              <a:spcBef>
                <a:spcPts val="300"/>
              </a:spcBef>
              <a:buFont typeface="Arial" panose="020B0604020202020204" pitchFamily="34" charset="0"/>
              <a:buChar char="•"/>
            </a:pPr>
            <a:r>
              <a:rPr lang="en-US" sz="2400" dirty="0">
                <a:solidFill>
                  <a:srgbClr val="000080"/>
                </a:solidFill>
                <a:latin typeface="Cambria" panose="02040503050406030204" pitchFamily="18" charset="0"/>
                <a:ea typeface="Cambria" panose="02040503050406030204" pitchFamily="18" charset="0"/>
              </a:rPr>
              <a:t>Naval War College (JPME)</a:t>
            </a:r>
          </a:p>
          <a:p>
            <a:pPr marL="285750" indent="-285750">
              <a:spcBef>
                <a:spcPts val="300"/>
              </a:spcBef>
              <a:buFont typeface="Arial" panose="020B0604020202020204" pitchFamily="34" charset="0"/>
              <a:buChar char="•"/>
            </a:pPr>
            <a:r>
              <a:rPr lang="en-US" sz="2400" dirty="0">
                <a:solidFill>
                  <a:srgbClr val="000080"/>
                </a:solidFill>
                <a:latin typeface="Cambria" panose="02040503050406030204" pitchFamily="18" charset="0"/>
                <a:ea typeface="Cambria" panose="02040503050406030204" pitchFamily="18" charset="0"/>
              </a:rPr>
              <a:t>Motorcycle Safety (riders only)</a:t>
            </a:r>
            <a:br>
              <a:rPr lang="en-US" sz="2400" dirty="0">
                <a:solidFill>
                  <a:srgbClr val="000080"/>
                </a:solidFill>
                <a:latin typeface="Cambria" panose="02040503050406030204" pitchFamily="18" charset="0"/>
                <a:ea typeface="Cambria" panose="02040503050406030204" pitchFamily="18" charset="0"/>
              </a:rPr>
            </a:br>
            <a:r>
              <a:rPr lang="en-US" sz="2400" dirty="0">
                <a:solidFill>
                  <a:srgbClr val="000080"/>
                </a:solidFill>
                <a:latin typeface="Cambria" panose="02040503050406030204" pitchFamily="18" charset="0"/>
                <a:ea typeface="Cambria" panose="02040503050406030204" pitchFamily="18" charset="0"/>
              </a:rPr>
              <a:t>[email: chris.robare@nps.edu]</a:t>
            </a:r>
          </a:p>
          <a:p>
            <a:pPr marL="285750" indent="-285750">
              <a:lnSpc>
                <a:spcPct val="150000"/>
              </a:lnSpc>
              <a:spcBef>
                <a:spcPts val="300"/>
              </a:spcBef>
              <a:buFont typeface="Arial" panose="020B0604020202020204" pitchFamily="34" charset="0"/>
              <a:buChar char="•"/>
            </a:pPr>
            <a:r>
              <a:rPr lang="en-US" sz="2400" dirty="0">
                <a:solidFill>
                  <a:srgbClr val="000080"/>
                </a:solidFill>
                <a:latin typeface="Cambria" panose="02040503050406030204" pitchFamily="18" charset="0"/>
                <a:ea typeface="Cambria" panose="02040503050406030204" pitchFamily="18" charset="0"/>
              </a:rPr>
              <a:t>Command Fitness (US Navy)</a:t>
            </a:r>
          </a:p>
          <a:p>
            <a:pPr marL="285750" indent="-285750">
              <a:spcBef>
                <a:spcPts val="300"/>
              </a:spcBef>
              <a:buFont typeface="Arial" panose="020B0604020202020204" pitchFamily="34" charset="0"/>
              <a:buChar char="•"/>
            </a:pPr>
            <a:r>
              <a:rPr lang="en-US" sz="2400" dirty="0">
                <a:solidFill>
                  <a:srgbClr val="000080"/>
                </a:solidFill>
                <a:latin typeface="Cambria" panose="02040503050406030204" pitchFamily="18" charset="0"/>
                <a:ea typeface="Cambria" panose="02040503050406030204" pitchFamily="18" charset="0"/>
              </a:rPr>
              <a:t>FITREP (US Navy); final copy will be included in transfer packet</a:t>
            </a:r>
          </a:p>
        </p:txBody>
      </p:sp>
      <p:sp>
        <p:nvSpPr>
          <p:cNvPr id="13" name="Rectangle 12">
            <a:extLst>
              <a:ext uri="{FF2B5EF4-FFF2-40B4-BE49-F238E27FC236}">
                <a16:creationId xmlns:a16="http://schemas.microsoft.com/office/drawing/2014/main" id="{FDBFB728-0BE2-471D-8E2B-C04C7F0A302D}"/>
              </a:ext>
            </a:extLst>
          </p:cNvPr>
          <p:cNvSpPr/>
          <p:nvPr/>
        </p:nvSpPr>
        <p:spPr>
          <a:xfrm>
            <a:off x="365098" y="1660432"/>
            <a:ext cx="4206902" cy="4201150"/>
          </a:xfrm>
          <a:prstGeom prst="rect">
            <a:avLst/>
          </a:prstGeom>
        </p:spPr>
        <p:txBody>
          <a:bodyPr wrap="square">
            <a:spAutoFit/>
          </a:bodyPr>
          <a:lstStyle/>
          <a:p>
            <a:pPr marL="285750" indent="-285750">
              <a:spcBef>
                <a:spcPts val="300"/>
              </a:spcBef>
              <a:buFont typeface="Arial" panose="020B0604020202020204" pitchFamily="34" charset="0"/>
              <a:buChar char="•"/>
            </a:pPr>
            <a:r>
              <a:rPr lang="en-US" sz="2400" dirty="0">
                <a:solidFill>
                  <a:srgbClr val="000080"/>
                </a:solidFill>
                <a:latin typeface="Cambria" panose="02040503050406030204" pitchFamily="18" charset="0"/>
                <a:ea typeface="Cambria" panose="02040503050406030204" pitchFamily="18" charset="0"/>
              </a:rPr>
              <a:t>Travel Office (all); start now! </a:t>
            </a:r>
          </a:p>
          <a:p>
            <a:pPr marL="285750" indent="-285750">
              <a:lnSpc>
                <a:spcPct val="150000"/>
              </a:lnSpc>
              <a:spcBef>
                <a:spcPts val="300"/>
              </a:spcBef>
              <a:buFont typeface="Arial" panose="020B0604020202020204" pitchFamily="34" charset="0"/>
              <a:buChar char="•"/>
            </a:pPr>
            <a:r>
              <a:rPr lang="en-US" sz="2400" dirty="0">
                <a:solidFill>
                  <a:srgbClr val="000080"/>
                </a:solidFill>
                <a:latin typeface="Cambria" panose="02040503050406030204" pitchFamily="18" charset="0"/>
                <a:ea typeface="Cambria" panose="02040503050406030204" pitchFamily="18" charset="0"/>
              </a:rPr>
              <a:t>Command Security (all)</a:t>
            </a:r>
          </a:p>
          <a:p>
            <a:pPr marL="285750" indent="-285750">
              <a:lnSpc>
                <a:spcPct val="150000"/>
              </a:lnSpc>
              <a:spcBef>
                <a:spcPts val="300"/>
              </a:spcBef>
              <a:buFont typeface="Arial" panose="020B0604020202020204" pitchFamily="34" charset="0"/>
              <a:buChar char="•"/>
            </a:pPr>
            <a:r>
              <a:rPr lang="en-US" sz="2400" dirty="0">
                <a:solidFill>
                  <a:srgbClr val="000080"/>
                </a:solidFill>
                <a:latin typeface="Cambria" panose="02040503050406030204" pitchFamily="18" charset="0"/>
                <a:ea typeface="Cambria" panose="02040503050406030204" pitchFamily="18" charset="0"/>
              </a:rPr>
              <a:t>NPS Registrar (all)</a:t>
            </a:r>
          </a:p>
          <a:p>
            <a:pPr marL="285750" indent="-285750">
              <a:lnSpc>
                <a:spcPct val="150000"/>
              </a:lnSpc>
              <a:spcBef>
                <a:spcPts val="300"/>
              </a:spcBef>
              <a:buFont typeface="Arial" panose="020B0604020202020204" pitchFamily="34" charset="0"/>
              <a:buChar char="•"/>
            </a:pPr>
            <a:r>
              <a:rPr lang="en-US" sz="2400" dirty="0">
                <a:solidFill>
                  <a:srgbClr val="000080"/>
                </a:solidFill>
                <a:latin typeface="Cambria" panose="02040503050406030204" pitchFamily="18" charset="0"/>
                <a:ea typeface="Cambria" panose="02040503050406030204" pitchFamily="18" charset="0"/>
              </a:rPr>
              <a:t>Admin units (all)</a:t>
            </a:r>
          </a:p>
          <a:p>
            <a:pPr marL="285750" indent="-285750">
              <a:lnSpc>
                <a:spcPct val="150000"/>
              </a:lnSpc>
              <a:spcBef>
                <a:spcPts val="300"/>
              </a:spcBef>
              <a:buFont typeface="Arial" panose="020B0604020202020204" pitchFamily="34" charset="0"/>
              <a:buChar char="•"/>
            </a:pPr>
            <a:r>
              <a:rPr lang="en-US" sz="2400" dirty="0">
                <a:solidFill>
                  <a:srgbClr val="000080"/>
                </a:solidFill>
                <a:latin typeface="Cambria" panose="02040503050406030204" pitchFamily="18" charset="0"/>
                <a:ea typeface="Cambria" panose="02040503050406030204" pitchFamily="18" charset="0"/>
              </a:rPr>
              <a:t>Education Technician (all)</a:t>
            </a:r>
          </a:p>
          <a:p>
            <a:pPr marL="285750" indent="-285750">
              <a:lnSpc>
                <a:spcPct val="150000"/>
              </a:lnSpc>
              <a:spcBef>
                <a:spcPts val="300"/>
              </a:spcBef>
              <a:buFont typeface="Arial" panose="020B0604020202020204" pitchFamily="34" charset="0"/>
              <a:buChar char="•"/>
            </a:pPr>
            <a:r>
              <a:rPr lang="en-US" sz="2400" dirty="0">
                <a:solidFill>
                  <a:srgbClr val="000080"/>
                </a:solidFill>
                <a:latin typeface="Cambria" panose="02040503050406030204" pitchFamily="18" charset="0"/>
                <a:ea typeface="Cambria" panose="02040503050406030204" pitchFamily="18" charset="0"/>
              </a:rPr>
              <a:t>Dental/Medical (all)</a:t>
            </a:r>
          </a:p>
          <a:p>
            <a:pPr marL="285750" indent="-285750">
              <a:spcBef>
                <a:spcPts val="300"/>
              </a:spcBef>
              <a:buFont typeface="Arial" panose="020B0604020202020204" pitchFamily="34" charset="0"/>
              <a:buChar char="•"/>
            </a:pPr>
            <a:r>
              <a:rPr lang="en-US" sz="2400" dirty="0">
                <a:solidFill>
                  <a:srgbClr val="000080"/>
                </a:solidFill>
                <a:latin typeface="Cambria" panose="02040503050406030204" pitchFamily="18" charset="0"/>
                <a:ea typeface="Cambria" panose="02040503050406030204" pitchFamily="18" charset="0"/>
              </a:rPr>
              <a:t>Urinalysis (all); </a:t>
            </a:r>
            <a:r>
              <a:rPr lang="en-US" sz="2400" u="sng" dirty="0">
                <a:solidFill>
                  <a:srgbClr val="000080"/>
                </a:solidFill>
                <a:latin typeface="Cambria" panose="02040503050406030204" pitchFamily="18" charset="0"/>
                <a:ea typeface="Cambria" panose="02040503050406030204" pitchFamily="18" charset="0"/>
              </a:rPr>
              <a:t>1-to-3 days</a:t>
            </a:r>
            <a:br>
              <a:rPr lang="en-US" sz="2400" u="sng" dirty="0">
                <a:solidFill>
                  <a:srgbClr val="000080"/>
                </a:solidFill>
                <a:latin typeface="Cambria" panose="02040503050406030204" pitchFamily="18" charset="0"/>
                <a:ea typeface="Cambria" panose="02040503050406030204" pitchFamily="18" charset="0"/>
              </a:rPr>
            </a:br>
            <a:r>
              <a:rPr lang="en-US" sz="2400" u="sng" dirty="0">
                <a:solidFill>
                  <a:srgbClr val="000080"/>
                </a:solidFill>
                <a:latin typeface="Cambria" panose="02040503050406030204" pitchFamily="18" charset="0"/>
                <a:ea typeface="Cambria" panose="02040503050406030204" pitchFamily="18" charset="0"/>
              </a:rPr>
              <a:t>before detaching</a:t>
            </a:r>
          </a:p>
        </p:txBody>
      </p:sp>
    </p:spTree>
    <p:extLst>
      <p:ext uri="{BB962C8B-B14F-4D97-AF65-F5344CB8AC3E}">
        <p14:creationId xmlns:p14="http://schemas.microsoft.com/office/powerpoint/2010/main" val="1561072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7E5ACD-4E70-4B6F-83BE-D53C41A30781}"/>
              </a:ext>
            </a:extLst>
          </p:cNvPr>
          <p:cNvSpPr>
            <a:spLocks noGrp="1"/>
          </p:cNvSpPr>
          <p:nvPr>
            <p:ph idx="1"/>
          </p:nvPr>
        </p:nvSpPr>
        <p:spPr>
          <a:xfrm>
            <a:off x="640080" y="1446489"/>
            <a:ext cx="8229600" cy="1295394"/>
          </a:xfrm>
        </p:spPr>
        <p:txBody>
          <a:bodyPr/>
          <a:lstStyle/>
          <a:p>
            <a:pPr marL="0" indent="0" algn="ctr">
              <a:buNone/>
            </a:pPr>
            <a:r>
              <a:rPr lang="en-US" sz="3600" dirty="0">
                <a:solidFill>
                  <a:srgbClr val="000080"/>
                </a:solidFill>
                <a:latin typeface="Cambria" panose="02040503050406030204" pitchFamily="18" charset="0"/>
                <a:ea typeface="Cambria" panose="02040503050406030204" pitchFamily="18" charset="0"/>
              </a:rPr>
              <a:t>You are not checked out until your checkout sheet is turned in to </a:t>
            </a:r>
            <a:br>
              <a:rPr lang="en-US" sz="3600" dirty="0">
                <a:solidFill>
                  <a:srgbClr val="000080"/>
                </a:solidFill>
                <a:latin typeface="Cambria" panose="02040503050406030204" pitchFamily="18" charset="0"/>
                <a:ea typeface="Cambria" panose="02040503050406030204" pitchFamily="18" charset="0"/>
              </a:rPr>
            </a:br>
            <a:r>
              <a:rPr lang="en-US" sz="3600" dirty="0">
                <a:solidFill>
                  <a:srgbClr val="000080"/>
                </a:solidFill>
                <a:latin typeface="Cambria" panose="02040503050406030204" pitchFamily="18" charset="0"/>
                <a:ea typeface="Cambria" panose="02040503050406030204" pitchFamily="18" charset="0"/>
              </a:rPr>
              <a:t>Student Services</a:t>
            </a:r>
            <a:br>
              <a:rPr lang="en-US" sz="3600" dirty="0">
                <a:solidFill>
                  <a:srgbClr val="000080"/>
                </a:solidFill>
                <a:latin typeface="Cambria" panose="02040503050406030204" pitchFamily="18" charset="0"/>
                <a:ea typeface="Cambria" panose="02040503050406030204" pitchFamily="18" charset="0"/>
              </a:rPr>
            </a:br>
            <a:endParaRPr lang="en-US" sz="3600" dirty="0">
              <a:solidFill>
                <a:srgbClr val="000080"/>
              </a:solidFill>
              <a:latin typeface="Cambria" panose="02040503050406030204" pitchFamily="18" charset="0"/>
              <a:ea typeface="Cambria" panose="02040503050406030204" pitchFamily="18" charset="0"/>
            </a:endParaRPr>
          </a:p>
          <a:p>
            <a:pPr marL="0" indent="0" algn="ctr">
              <a:buNone/>
            </a:pPr>
            <a:r>
              <a:rPr lang="en-US" sz="3600" dirty="0">
                <a:solidFill>
                  <a:srgbClr val="000080"/>
                </a:solidFill>
                <a:highlight>
                  <a:srgbClr val="FFFF00"/>
                </a:highlight>
                <a:latin typeface="Cambria" panose="02040503050406030204" pitchFamily="18" charset="0"/>
                <a:ea typeface="Cambria" panose="02040503050406030204" pitchFamily="18" charset="0"/>
              </a:rPr>
              <a:t>*turn in 1-to-2 days prior to departure</a:t>
            </a:r>
          </a:p>
          <a:p>
            <a:pPr marL="0" indent="0" algn="ctr">
              <a:buNone/>
            </a:pPr>
            <a:br>
              <a:rPr lang="en-US" sz="3600" dirty="0">
                <a:solidFill>
                  <a:srgbClr val="000080"/>
                </a:solidFill>
                <a:latin typeface="Cambria" panose="02040503050406030204" pitchFamily="18" charset="0"/>
                <a:ea typeface="Cambria" panose="02040503050406030204" pitchFamily="18" charset="0"/>
                <a:hlinkClick r:id="rId2">
                  <a:extLst>
                    <a:ext uri="{A12FA001-AC4F-418D-AE19-62706E023703}">
                      <ahyp:hlinkClr xmlns:ahyp="http://schemas.microsoft.com/office/drawing/2018/hyperlinkcolor" val="tx"/>
                    </a:ext>
                  </a:extLst>
                </a:hlinkClick>
              </a:rPr>
            </a:br>
            <a:r>
              <a:rPr lang="en-US" sz="3600" dirty="0">
                <a:solidFill>
                  <a:srgbClr val="000080"/>
                </a:solidFill>
                <a:latin typeface="Cambria" panose="02040503050406030204" pitchFamily="18" charset="0"/>
                <a:ea typeface="Cambria" panose="02040503050406030204" pitchFamily="18" charset="0"/>
                <a:hlinkClick r:id="rId2">
                  <a:extLst>
                    <a:ext uri="{A12FA001-AC4F-418D-AE19-62706E023703}">
                      <ahyp:hlinkClr xmlns:ahyp="http://schemas.microsoft.com/office/drawing/2018/hyperlinkcolor" val="tx"/>
                    </a:ext>
                  </a:extLst>
                </a:hlinkClick>
              </a:rPr>
              <a:t>sa@nps.edu</a:t>
            </a:r>
            <a:endParaRPr lang="en-US" sz="3600" dirty="0">
              <a:solidFill>
                <a:srgbClr val="000080"/>
              </a:solidFill>
              <a:latin typeface="Cambria" panose="02040503050406030204" pitchFamily="18" charset="0"/>
              <a:ea typeface="Cambria" panose="02040503050406030204" pitchFamily="18" charset="0"/>
            </a:endParaRPr>
          </a:p>
          <a:p>
            <a:pPr marL="0" indent="0" algn="ctr">
              <a:buNone/>
            </a:pPr>
            <a:endParaRPr lang="en-US" sz="3600" dirty="0">
              <a:solidFill>
                <a:srgbClr val="000080"/>
              </a:solidFill>
              <a:latin typeface="Cambria" panose="02040503050406030204" pitchFamily="18" charset="0"/>
              <a:ea typeface="Cambria" panose="02040503050406030204" pitchFamily="18" charset="0"/>
            </a:endParaRPr>
          </a:p>
          <a:p>
            <a:endParaRPr lang="en-US" sz="3600" dirty="0">
              <a:solidFill>
                <a:srgbClr val="000080"/>
              </a:solidFill>
              <a:latin typeface="Cambria" panose="020405030504060302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209878DF-4CA5-4BE2-B2EB-1D3D7576AB20}"/>
              </a:ext>
            </a:extLst>
          </p:cNvPr>
          <p:cNvSpPr>
            <a:spLocks noGrp="1"/>
          </p:cNvSpPr>
          <p:nvPr>
            <p:ph type="sldNum" sz="quarter" idx="13"/>
          </p:nvPr>
        </p:nvSpPr>
        <p:spPr/>
        <p:txBody>
          <a:bodyPr/>
          <a:lstStyle/>
          <a:p>
            <a:pPr>
              <a:defRPr/>
            </a:pPr>
            <a:fld id="{6A23022C-71F6-5F4F-93C3-D936E52B7050}" type="slidenum">
              <a:rPr lang="en-US" smtClean="0">
                <a:solidFill>
                  <a:srgbClr val="000000"/>
                </a:solidFill>
              </a:rPr>
              <a:pPr>
                <a:defRPr/>
              </a:pPr>
              <a:t>8</a:t>
            </a:fld>
            <a:endParaRPr lang="en-US">
              <a:solidFill>
                <a:srgbClr val="000000"/>
              </a:solidFill>
            </a:endParaRPr>
          </a:p>
        </p:txBody>
      </p:sp>
      <p:sp>
        <p:nvSpPr>
          <p:cNvPr id="5" name="Title 5">
            <a:extLst>
              <a:ext uri="{FF2B5EF4-FFF2-40B4-BE49-F238E27FC236}">
                <a16:creationId xmlns:a16="http://schemas.microsoft.com/office/drawing/2014/main" id="{5563F3BC-7179-436D-B0A7-4FFB77C578E1}"/>
              </a:ext>
            </a:extLst>
          </p:cNvPr>
          <p:cNvSpPr txBox="1">
            <a:spLocks/>
          </p:cNvSpPr>
          <p:nvPr/>
        </p:nvSpPr>
        <p:spPr bwMode="auto">
          <a:xfrm>
            <a:off x="1" y="0"/>
            <a:ext cx="9144000" cy="77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274320" tIns="45667" rIns="274320" bIns="45667"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mj-lt"/>
                <a:ea typeface="MS PGothic" pitchFamily="34" charset="-128"/>
                <a:cs typeface="MS PGothic" charset="0"/>
              </a:defRPr>
            </a:lvl1pPr>
            <a:lvl2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2pPr>
            <a:lvl3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3pPr>
            <a:lvl4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4pPr>
            <a:lvl5pPr algn="r" rtl="0" eaLnBrk="0" fontAlgn="base" hangingPunct="0">
              <a:spcBef>
                <a:spcPct val="0"/>
              </a:spcBef>
              <a:spcAft>
                <a:spcPct val="0"/>
              </a:spcAft>
              <a:defRPr sz="3200" b="1">
                <a:solidFill>
                  <a:schemeClr val="bg1"/>
                </a:solidFill>
                <a:latin typeface="Times" pitchFamily="18" charset="0"/>
                <a:ea typeface="MS PGothic" pitchFamily="34" charset="-128"/>
                <a:cs typeface="MS PGothic" charset="0"/>
              </a:defRPr>
            </a:lvl5pPr>
            <a:lvl6pPr marL="456672" algn="r" rtl="0" fontAlgn="base">
              <a:spcBef>
                <a:spcPct val="0"/>
              </a:spcBef>
              <a:spcAft>
                <a:spcPct val="0"/>
              </a:spcAft>
              <a:defRPr sz="3200" b="1">
                <a:solidFill>
                  <a:schemeClr val="bg1"/>
                </a:solidFill>
                <a:latin typeface="Times" pitchFamily="18" charset="0"/>
              </a:defRPr>
            </a:lvl6pPr>
            <a:lvl7pPr marL="913345" algn="r" rtl="0" fontAlgn="base">
              <a:spcBef>
                <a:spcPct val="0"/>
              </a:spcBef>
              <a:spcAft>
                <a:spcPct val="0"/>
              </a:spcAft>
              <a:defRPr sz="3200" b="1">
                <a:solidFill>
                  <a:schemeClr val="bg1"/>
                </a:solidFill>
                <a:latin typeface="Times" pitchFamily="18" charset="0"/>
              </a:defRPr>
            </a:lvl7pPr>
            <a:lvl8pPr marL="1370018" algn="r" rtl="0" fontAlgn="base">
              <a:spcBef>
                <a:spcPct val="0"/>
              </a:spcBef>
              <a:spcAft>
                <a:spcPct val="0"/>
              </a:spcAft>
              <a:defRPr sz="3200" b="1">
                <a:solidFill>
                  <a:schemeClr val="bg1"/>
                </a:solidFill>
                <a:latin typeface="Times" pitchFamily="18" charset="0"/>
              </a:defRPr>
            </a:lvl8pPr>
            <a:lvl9pPr marL="1826688" algn="r" rtl="0" fontAlgn="base">
              <a:spcBef>
                <a:spcPct val="0"/>
              </a:spcBef>
              <a:spcAft>
                <a:spcPct val="0"/>
              </a:spcAft>
              <a:defRPr sz="3200" b="1">
                <a:solidFill>
                  <a:schemeClr val="bg1"/>
                </a:solidFill>
                <a:latin typeface="Times" pitchFamily="18" charset="0"/>
              </a:defRPr>
            </a:lvl9pPr>
          </a:lstStyle>
          <a:p>
            <a:r>
              <a:rPr lang="en-US" sz="3600" kern="0" dirty="0">
                <a:latin typeface="Cambria" panose="02040503050406030204" pitchFamily="18" charset="0"/>
                <a:ea typeface="Cambria" panose="02040503050406030204" pitchFamily="18" charset="0"/>
              </a:rPr>
              <a:t>Checkout sheet (cont’d)</a:t>
            </a:r>
          </a:p>
        </p:txBody>
      </p:sp>
    </p:spTree>
    <p:extLst>
      <p:ext uri="{BB962C8B-B14F-4D97-AF65-F5344CB8AC3E}">
        <p14:creationId xmlns:p14="http://schemas.microsoft.com/office/powerpoint/2010/main" val="859959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274320" tIns="45667" rIns="274320" bIns="45667" numCol="1" anchor="ctr" anchorCtr="0" compatLnSpc="1">
            <a:prstTxWarp prst="textNoShape">
              <a:avLst/>
            </a:prstTxWarp>
          </a:bodyPr>
          <a:lstStyle/>
          <a:p>
            <a:r>
              <a:rPr lang="en-US" sz="3600" dirty="0">
                <a:latin typeface="Cambria" panose="02040503050406030204" pitchFamily="18" charset="0"/>
                <a:ea typeface="Cambria" panose="02040503050406030204" pitchFamily="18" charset="0"/>
              </a:rPr>
              <a:t>Medical</a:t>
            </a:r>
          </a:p>
        </p:txBody>
      </p:sp>
      <p:sp>
        <p:nvSpPr>
          <p:cNvPr id="3" name="Content Placeholder 2"/>
          <p:cNvSpPr>
            <a:spLocks noGrp="1"/>
          </p:cNvSpPr>
          <p:nvPr>
            <p:ph idx="1"/>
          </p:nvPr>
        </p:nvSpPr>
        <p:spPr>
          <a:xfrm>
            <a:off x="457200" y="1066800"/>
            <a:ext cx="8613228" cy="5554717"/>
          </a:xfrm>
        </p:spPr>
        <p:txBody>
          <a:bodyPr/>
          <a:lstStyle/>
          <a:p>
            <a:pPr marL="0" indent="0">
              <a:buNone/>
            </a:pPr>
            <a:r>
              <a:rPr lang="en-US" sz="2200" b="1" dirty="0">
                <a:solidFill>
                  <a:srgbClr val="000080"/>
                </a:solidFill>
                <a:latin typeface="Cambria" panose="02040503050406030204" pitchFamily="18" charset="0"/>
                <a:ea typeface="Cambria" panose="02040503050406030204" pitchFamily="18" charset="0"/>
                <a:cs typeface="Times New Roman" panose="02020603050405020304" pitchFamily="18" charset="0"/>
              </a:rPr>
              <a:t>NO hand carrying of medical or dental records with the following exceptions:</a:t>
            </a:r>
          </a:p>
          <a:p>
            <a:pPr marL="342900" indent="-342900">
              <a:buAutoNum type="arabicParenR"/>
            </a:pPr>
            <a:r>
              <a:rPr lang="en-US" sz="2200" dirty="0">
                <a:solidFill>
                  <a:srgbClr val="000080"/>
                </a:solidFill>
                <a:latin typeface="Cambria" panose="02040503050406030204" pitchFamily="18" charset="0"/>
                <a:ea typeface="Cambria" panose="02040503050406030204" pitchFamily="18" charset="0"/>
                <a:cs typeface="Times New Roman" panose="02020603050405020304" pitchFamily="18" charset="0"/>
              </a:rPr>
              <a:t>Service members traveling overseas on permanent change of station orders, that specify records are to be hand carried.</a:t>
            </a:r>
          </a:p>
          <a:p>
            <a:pPr marL="342900" indent="-342900">
              <a:buAutoNum type="arabicParenR"/>
            </a:pPr>
            <a:r>
              <a:rPr lang="en-US" sz="2200" dirty="0">
                <a:solidFill>
                  <a:srgbClr val="000080"/>
                </a:solidFill>
                <a:latin typeface="Cambria" panose="02040503050406030204" pitchFamily="18" charset="0"/>
                <a:ea typeface="Cambria" panose="02040503050406030204" pitchFamily="18" charset="0"/>
                <a:cs typeface="Times New Roman" panose="02020603050405020304" pitchFamily="18" charset="0"/>
              </a:rPr>
              <a:t>A Medical Treatment Facility Commander determines that it is in the best interest of patient care to allow for hand-carrying of paper medical records.</a:t>
            </a:r>
          </a:p>
          <a:p>
            <a:pPr marL="342900" indent="-342900">
              <a:buAutoNum type="arabicParenR"/>
            </a:pPr>
            <a:r>
              <a:rPr lang="en-US" sz="2200" dirty="0">
                <a:solidFill>
                  <a:srgbClr val="000080"/>
                </a:solidFill>
                <a:latin typeface="Cambria" panose="02040503050406030204" pitchFamily="18" charset="0"/>
                <a:ea typeface="Cambria" panose="02040503050406030204" pitchFamily="18" charset="0"/>
                <a:cs typeface="Times New Roman" panose="02020603050405020304" pitchFamily="18" charset="0"/>
              </a:rPr>
              <a:t>Service members performing temporary duty where the full medical records are required.</a:t>
            </a:r>
          </a:p>
          <a:p>
            <a:pPr marL="342900" indent="-342900">
              <a:buAutoNum type="arabicParenR"/>
            </a:pPr>
            <a:r>
              <a:rPr lang="en-US" sz="2200" dirty="0">
                <a:solidFill>
                  <a:srgbClr val="000080"/>
                </a:solidFill>
                <a:latin typeface="Cambria" panose="02040503050406030204" pitchFamily="18" charset="0"/>
                <a:ea typeface="Cambria" panose="02040503050406030204" pitchFamily="18" charset="0"/>
                <a:cs typeface="Times New Roman" panose="02020603050405020304" pitchFamily="18" charset="0"/>
              </a:rPr>
              <a:t>If the service member can provide documentation (i.e. orders) stating they need to hand carry records they will be able to.</a:t>
            </a:r>
          </a:p>
          <a:p>
            <a:pPr marL="0" indent="0">
              <a:buNone/>
            </a:pPr>
            <a:endParaRPr lang="en-US" sz="2200" dirty="0">
              <a:solidFill>
                <a:srgbClr val="00008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13"/>
          </p:nvPr>
        </p:nvSpPr>
        <p:spPr/>
        <p:txBody>
          <a:bodyPr/>
          <a:lstStyle/>
          <a:p>
            <a:pPr>
              <a:defRPr/>
            </a:pPr>
            <a:fld id="{6A23022C-71F6-5F4F-93C3-D936E52B7050}" type="slidenum">
              <a:rPr lang="en-US" smtClean="0">
                <a:solidFill>
                  <a:srgbClr val="000000"/>
                </a:solidFill>
              </a:rPr>
              <a:pPr>
                <a:defRPr/>
              </a:pPr>
              <a:t>9</a:t>
            </a:fld>
            <a:endParaRPr lang="en-US">
              <a:solidFill>
                <a:srgbClr val="000000"/>
              </a:solidFill>
            </a:endParaRPr>
          </a:p>
        </p:txBody>
      </p:sp>
      <p:sp>
        <p:nvSpPr>
          <p:cNvPr id="5" name="TextBox 4">
            <a:extLst>
              <a:ext uri="{FF2B5EF4-FFF2-40B4-BE49-F238E27FC236}">
                <a16:creationId xmlns:a16="http://schemas.microsoft.com/office/drawing/2014/main" id="{87724E5B-7CE9-4F32-9D7D-3F5B1E95BD36}"/>
              </a:ext>
            </a:extLst>
          </p:cNvPr>
          <p:cNvSpPr txBox="1"/>
          <p:nvPr/>
        </p:nvSpPr>
        <p:spPr>
          <a:xfrm>
            <a:off x="381000" y="5691227"/>
            <a:ext cx="8763000" cy="1107996"/>
          </a:xfrm>
          <a:prstGeom prst="rect">
            <a:avLst/>
          </a:prstGeom>
          <a:solidFill>
            <a:srgbClr val="FFFF00"/>
          </a:solidFill>
          <a:ln>
            <a:solidFill>
              <a:schemeClr val="tx1"/>
            </a:solidFill>
          </a:ln>
        </p:spPr>
        <p:txBody>
          <a:bodyPr wrap="square" rtlCol="0">
            <a:spAutoFit/>
          </a:bodyPr>
          <a:lstStyle>
            <a:defPPr>
              <a:defRPr lang="en-US"/>
            </a:defPPr>
            <a:lvl1pPr algn="ctr">
              <a:defRPr sz="2200" u="sng">
                <a:solidFill>
                  <a:srgbClr val="C00000"/>
                </a:solidFill>
              </a:defRPr>
            </a:lvl1pPr>
          </a:lstStyle>
          <a:p>
            <a:r>
              <a:rPr lang="en-US" u="none" dirty="0"/>
              <a:t>If you believe you need to hand carry your records and you do not fall under one of the above criteria, please begin the process early to either have an orders modification or get permission from a MTF Commander.</a:t>
            </a:r>
          </a:p>
        </p:txBody>
      </p:sp>
    </p:spTree>
    <p:extLst>
      <p:ext uri="{BB962C8B-B14F-4D97-AF65-F5344CB8AC3E}">
        <p14:creationId xmlns:p14="http://schemas.microsoft.com/office/powerpoint/2010/main" val="75358347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_ip_UnifiedCompliancePolicyUIAction xmlns="http://schemas.microsoft.com/sharepoint/v3" xsi:nil="true"/>
    <_ip_UnifiedCompliancePolicyProperties xmlns="http://schemas.microsoft.com/sharepoint/v3" xsi:nil="true"/>
    <TaxCatchAll xmlns="54acb1ac-1039-44e1-bcbe-8f21c89b330e" xsi:nil="true"/>
    <lcf76f155ced4ddcb4097134ff3c332f xmlns="0799eceb-cd08-4e64-83c8-e95b6b05a54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B804AAA445754B8124DDF9B29F6E65" ma:contentTypeVersion="17" ma:contentTypeDescription="Create a new document." ma:contentTypeScope="" ma:versionID="bc5ee1d1ef73e57489afa68a10e9caaa">
  <xsd:schema xmlns:xsd="http://www.w3.org/2001/XMLSchema" xmlns:xs="http://www.w3.org/2001/XMLSchema" xmlns:p="http://schemas.microsoft.com/office/2006/metadata/properties" xmlns:ns1="http://schemas.microsoft.com/sharepoint/v3" xmlns:ns2="0799eceb-cd08-4e64-83c8-e95b6b05a549" xmlns:ns3="b5838e63-ed3c-4ee8-b242-aba83fb9981f" xmlns:ns4="54acb1ac-1039-44e1-bcbe-8f21c89b330e" targetNamespace="http://schemas.microsoft.com/office/2006/metadata/properties" ma:root="true" ma:fieldsID="aa9585147c9327df25d7c4864602dd08" ns1:_="" ns2:_="" ns3:_="" ns4:_="">
    <xsd:import namespace="http://schemas.microsoft.com/sharepoint/v3"/>
    <xsd:import namespace="0799eceb-cd08-4e64-83c8-e95b6b05a549"/>
    <xsd:import namespace="b5838e63-ed3c-4ee8-b242-aba83fb9981f"/>
    <xsd:import namespace="54acb1ac-1039-44e1-bcbe-8f21c89b330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AutoKeyPoints" minOccurs="0"/>
                <xsd:element ref="ns2:MediaServiceKeyPoints" minOccurs="0"/>
                <xsd:element ref="ns2:lcf76f155ced4ddcb4097134ff3c332f" minOccurs="0"/>
                <xsd:element ref="ns4:TaxCatchAll"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99eceb-cd08-4e64-83c8-e95b6b05a5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d3d128b-9ae0-43bc-bb56-1c8870922130"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838e63-ed3c-4ee8-b242-aba83fb998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acb1ac-1039-44e1-bcbe-8f21c89b330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a4bbdee-abbc-4f1c-9879-6dd284e54b5b}" ma:internalName="TaxCatchAll" ma:showField="CatchAllData" ma:web="54acb1ac-1039-44e1-bcbe-8f21c89b33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87707C-5963-4950-9780-4DD9B79F82CB}">
  <ds:schemaRefs>
    <ds:schemaRef ds:uri="http://schemas.microsoft.com/sharepoint/v3/contenttype/forms"/>
  </ds:schemaRefs>
</ds:datastoreItem>
</file>

<file path=customXml/itemProps2.xml><?xml version="1.0" encoding="utf-8"?>
<ds:datastoreItem xmlns:ds="http://schemas.openxmlformats.org/officeDocument/2006/customXml" ds:itemID="{4072A987-6A11-45DF-88B9-3E0EE11A1383}">
  <ds:schemaRefs>
    <ds:schemaRef ds:uri="http://purl.org/dc/dcmitype/"/>
    <ds:schemaRef ds:uri="0799eceb-cd08-4e64-83c8-e95b6b05a549"/>
    <ds:schemaRef ds:uri="http://schemas.microsoft.com/sharepoint/v3"/>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54acb1ac-1039-44e1-bcbe-8f21c89b330e"/>
    <ds:schemaRef ds:uri="b5838e63-ed3c-4ee8-b242-aba83fb9981f"/>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F74CDA2A-4894-4AC4-B10F-5E2D6AC58A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799eceb-cd08-4e64-83c8-e95b6b05a549"/>
    <ds:schemaRef ds:uri="b5838e63-ed3c-4ee8-b242-aba83fb9981f"/>
    <ds:schemaRef ds:uri="54acb1ac-1039-44e1-bcbe-8f21c89b33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538</TotalTime>
  <Words>2047</Words>
  <Application>Microsoft Office PowerPoint</Application>
  <PresentationFormat>On-screen Show (4:3)</PresentationFormat>
  <Paragraphs>181</Paragraphs>
  <Slides>27</Slides>
  <Notes>14</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MS PGothic</vt:lpstr>
      <vt:lpstr>Arial</vt:lpstr>
      <vt:lpstr>Arial Black</vt:lpstr>
      <vt:lpstr>Calibri</vt:lpstr>
      <vt:lpstr>Calibri Light</vt:lpstr>
      <vt:lpstr>Cambria</vt:lpstr>
      <vt:lpstr>Söhne</vt:lpstr>
      <vt:lpstr>Times</vt:lpstr>
      <vt:lpstr>Times New Roman</vt:lpstr>
      <vt:lpstr>Default Design</vt:lpstr>
      <vt:lpstr>Pre-departure brief</vt:lpstr>
      <vt:lpstr>Pre-departure Brief</vt:lpstr>
      <vt:lpstr>CAPT Eric J. Skalski</vt:lpstr>
      <vt:lpstr>Common Friction Points</vt:lpstr>
      <vt:lpstr>What to do and expect</vt:lpstr>
      <vt:lpstr>Where can I find a check out sheet?</vt:lpstr>
      <vt:lpstr>PowerPoint Presentation</vt:lpstr>
      <vt:lpstr>PowerPoint Presentation</vt:lpstr>
      <vt:lpstr>Medical</vt:lpstr>
      <vt:lpstr>Security Clearance</vt:lpstr>
      <vt:lpstr>Base Access</vt:lpstr>
      <vt:lpstr>Base Access Requirements for Guests</vt:lpstr>
      <vt:lpstr>Base Access Requirements (Cont.)</vt:lpstr>
      <vt:lpstr>Travel Office</vt:lpstr>
      <vt:lpstr>Check Out Process</vt:lpstr>
      <vt:lpstr>Check Out Process</vt:lpstr>
      <vt:lpstr>                       </vt:lpstr>
      <vt:lpstr>PowerPoint Presentation</vt:lpstr>
      <vt:lpstr>PowerPoint Presentation</vt:lpstr>
      <vt:lpstr>PowerPoint Presentation</vt:lpstr>
      <vt:lpstr>PowerPoint Presentation</vt:lpstr>
      <vt:lpstr>PowerPoint Presentation</vt:lpstr>
      <vt:lpstr>Navy Transfers</vt:lpstr>
      <vt:lpstr>What to Do &amp; Expect</vt:lpstr>
      <vt:lpstr>Transfer Packages </vt:lpstr>
      <vt:lpstr>General Reminders</vt:lpstr>
      <vt:lpstr> Email: sa@nps.edu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Services Brief</dc:title>
  <dc:creator>Uselman, Jerome (LTJG)</dc:creator>
  <cp:lastModifiedBy>Espinoza, Consepcion (LT)</cp:lastModifiedBy>
  <cp:revision>48</cp:revision>
  <cp:lastPrinted>2019-10-24T17:02:11Z</cp:lastPrinted>
  <dcterms:created xsi:type="dcterms:W3CDTF">2014-12-29T22:22:04Z</dcterms:created>
  <dcterms:modified xsi:type="dcterms:W3CDTF">2024-10-25T20:07:37Z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0x01010026B804AAA445754B8124DDF9B29F6E65</vt:lpwstr>
  </property>
  <property fmtid="{D5CDD505-2E9C-101B-9397-08002B2CF9AE}" pid="3" name="Order">
    <vt:r8>118700</vt:r8>
  </property>
  <property fmtid="{D5CDD505-2E9C-101B-9397-08002B2CF9AE}" pid="4" name="MediaServiceImageTags">
    <vt:lpwstr/>
  </property>
  <property fmtid="{D5CDD505-2E9C-101B-9397-08002B2CF9AE}" pid="5" name="MSIP_Label_acbbd4a6-dc2f-44d9-ad2c-c28d4679873f_Enabled">
    <vt:lpwstr>true</vt:lpwstr>
  </property>
  <property fmtid="{D5CDD505-2E9C-101B-9397-08002B2CF9AE}" pid="6" name="MSIP_Label_acbbd4a6-dc2f-44d9-ad2c-c28d4679873f_SetDate">
    <vt:lpwstr>2024-10-04T17:29:56Z</vt:lpwstr>
  </property>
  <property fmtid="{D5CDD505-2E9C-101B-9397-08002B2CF9AE}" pid="7" name="MSIP_Label_acbbd4a6-dc2f-44d9-ad2c-c28d4679873f_Method">
    <vt:lpwstr>Standard</vt:lpwstr>
  </property>
  <property fmtid="{D5CDD505-2E9C-101B-9397-08002B2CF9AE}" pid="8" name="MSIP_Label_acbbd4a6-dc2f-44d9-ad2c-c28d4679873f_Name">
    <vt:lpwstr>No Label</vt:lpwstr>
  </property>
  <property fmtid="{D5CDD505-2E9C-101B-9397-08002B2CF9AE}" pid="9" name="MSIP_Label_acbbd4a6-dc2f-44d9-ad2c-c28d4679873f_SiteId">
    <vt:lpwstr>6d936231-a517-40ea-9199-f7578963378e</vt:lpwstr>
  </property>
  <property fmtid="{D5CDD505-2E9C-101B-9397-08002B2CF9AE}" pid="10" name="MSIP_Label_acbbd4a6-dc2f-44d9-ad2c-c28d4679873f_ActionId">
    <vt:lpwstr>8ba6a7fd-043b-436d-b4f2-e060a554e3b0</vt:lpwstr>
  </property>
  <property fmtid="{D5CDD505-2E9C-101B-9397-08002B2CF9AE}" pid="11" name="MSIP_Label_acbbd4a6-dc2f-44d9-ad2c-c28d4679873f_ContentBits">
    <vt:lpwstr>0</vt:lpwstr>
  </property>
</Properties>
</file>