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19"/>
  </p:notesMasterIdLst>
  <p:handoutMasterIdLst>
    <p:handoutMasterId r:id="rId20"/>
  </p:handoutMasterIdLst>
  <p:sldIdLst>
    <p:sldId id="312" r:id="rId3"/>
    <p:sldId id="257" r:id="rId4"/>
    <p:sldId id="260" r:id="rId5"/>
    <p:sldId id="283" r:id="rId6"/>
    <p:sldId id="284" r:id="rId7"/>
    <p:sldId id="285" r:id="rId8"/>
    <p:sldId id="302" r:id="rId9"/>
    <p:sldId id="310" r:id="rId10"/>
    <p:sldId id="311" r:id="rId11"/>
    <p:sldId id="303" r:id="rId12"/>
    <p:sldId id="305" r:id="rId13"/>
    <p:sldId id="306" r:id="rId14"/>
    <p:sldId id="307" r:id="rId15"/>
    <p:sldId id="308" r:id="rId16"/>
    <p:sldId id="309" r:id="rId17"/>
    <p:sldId id="304" r:id="rId18"/>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ken, Rebecca Contractor, DCS" initials="R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9A3"/>
    <a:srgbClr val="0089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62"/>
    <p:restoredTop sz="94634"/>
  </p:normalViewPr>
  <p:slideViewPr>
    <p:cSldViewPr snapToGrid="0" snapToObjects="1">
      <p:cViewPr varScale="1">
        <p:scale>
          <a:sx n="130" d="100"/>
          <a:sy n="130" d="100"/>
        </p:scale>
        <p:origin x="732" y="12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6BBCF9-52E2-B544-8D75-2694BBB28F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88E3CF5-D9C9-CE41-91C0-A96383FAFA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645F26-E7B1-9841-845F-E473CA1453C7}" type="datetimeFigureOut">
              <a:rPr lang="en-US" smtClean="0"/>
              <a:t>4/30/2020</a:t>
            </a:fld>
            <a:endParaRPr lang="en-US" dirty="0"/>
          </a:p>
        </p:txBody>
      </p:sp>
      <p:sp>
        <p:nvSpPr>
          <p:cNvPr id="4" name="Footer Placeholder 3">
            <a:extLst>
              <a:ext uri="{FF2B5EF4-FFF2-40B4-BE49-F238E27FC236}">
                <a16:creationId xmlns:a16="http://schemas.microsoft.com/office/drawing/2014/main" id="{3F641D62-695E-1B4F-991E-77A189CB95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D50B070-22AA-614E-9C2D-A553E64892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02B529-D92C-7843-A124-C21D66DF737D}" type="slidenum">
              <a:rPr lang="en-US" smtClean="0"/>
              <a:t>‹#›</a:t>
            </a:fld>
            <a:endParaRPr lang="en-US" dirty="0"/>
          </a:p>
        </p:txBody>
      </p:sp>
    </p:spTree>
    <p:extLst>
      <p:ext uri="{BB962C8B-B14F-4D97-AF65-F5344CB8AC3E}">
        <p14:creationId xmlns:p14="http://schemas.microsoft.com/office/powerpoint/2010/main" val="366210119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41510-5767-DD4D-91A2-3989DDCC1D7F}" type="datetimeFigureOut">
              <a:rPr lang="en-US" smtClean="0"/>
              <a:t>4/30/2020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89521-7F67-2C47-928E-9F65662306DE}" type="slidenum">
              <a:rPr lang="en-US" smtClean="0"/>
              <a:t>‹#›</a:t>
            </a:fld>
            <a:endParaRPr lang="en-US" dirty="0"/>
          </a:p>
        </p:txBody>
      </p:sp>
    </p:spTree>
    <p:extLst>
      <p:ext uri="{BB962C8B-B14F-4D97-AF65-F5344CB8AC3E}">
        <p14:creationId xmlns:p14="http://schemas.microsoft.com/office/powerpoint/2010/main" val="36455179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nSpc>
                <a:spcPct val="90000"/>
              </a:lnSpc>
            </a:pPr>
            <a:endParaRPr lang="en-US" sz="1600" dirty="0">
              <a:solidFill>
                <a:srgbClr val="1F497D"/>
              </a:solidFill>
            </a:endParaRPr>
          </a:p>
        </p:txBody>
      </p:sp>
      <p:sp>
        <p:nvSpPr>
          <p:cNvPr id="4" name="Slide Number Placeholder 3"/>
          <p:cNvSpPr>
            <a:spLocks noGrp="1"/>
          </p:cNvSpPr>
          <p:nvPr>
            <p:ph type="sldNum" sz="quarter" idx="10"/>
          </p:nvPr>
        </p:nvSpPr>
        <p:spPr/>
        <p:txBody>
          <a:bodyPr/>
          <a:lstStyle/>
          <a:p>
            <a:fld id="{2A9A2FD5-DFDF-8549-8AC2-EAAC42EF81A8}" type="slidenum">
              <a:rPr lang="en-US" smtClean="0"/>
              <a:t>1</a:t>
            </a:fld>
            <a:endParaRPr lang="en-US" dirty="0"/>
          </a:p>
        </p:txBody>
      </p:sp>
    </p:spTree>
    <p:extLst>
      <p:ext uri="{BB962C8B-B14F-4D97-AF65-F5344CB8AC3E}">
        <p14:creationId xmlns:p14="http://schemas.microsoft.com/office/powerpoint/2010/main" val="361158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12</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7660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13</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8744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14</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2079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15</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1581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16</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296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2</a:t>
            </a:fld>
            <a:endParaRPr lang="en-US" dirty="0"/>
          </a:p>
        </p:txBody>
      </p:sp>
      <p:sp>
        <p:nvSpPr>
          <p:cNvPr id="5" name="Footer Placeholder 4">
            <a:extLst>
              <a:ext uri="{FF2B5EF4-FFF2-40B4-BE49-F238E27FC236}">
                <a16:creationId xmlns:a16="http://schemas.microsoft.com/office/drawing/2014/main" id="{D969B665-D5C4-214E-80E7-E80FC4C0A78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2286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3</a:t>
            </a:fld>
            <a:endParaRPr lang="en-US" dirty="0"/>
          </a:p>
        </p:txBody>
      </p:sp>
      <p:sp>
        <p:nvSpPr>
          <p:cNvPr id="5" name="Footer Placeholder 4">
            <a:extLst>
              <a:ext uri="{FF2B5EF4-FFF2-40B4-BE49-F238E27FC236}">
                <a16:creationId xmlns:a16="http://schemas.microsoft.com/office/drawing/2014/main" id="{F0397FBA-A885-E041-AA80-67ADBCFE2B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5402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4</a:t>
            </a:fld>
            <a:endParaRPr lang="en-US" dirty="0"/>
          </a:p>
        </p:txBody>
      </p:sp>
      <p:sp>
        <p:nvSpPr>
          <p:cNvPr id="5" name="Footer Placeholder 4">
            <a:extLst>
              <a:ext uri="{FF2B5EF4-FFF2-40B4-BE49-F238E27FC236}">
                <a16:creationId xmlns:a16="http://schemas.microsoft.com/office/drawing/2014/main" id="{618E0B3E-51FF-F841-A6DF-E6DC4656BA35}"/>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8285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5</a:t>
            </a:fld>
            <a:endParaRPr lang="en-US" dirty="0"/>
          </a:p>
        </p:txBody>
      </p:sp>
      <p:sp>
        <p:nvSpPr>
          <p:cNvPr id="5" name="Footer Placeholder 4">
            <a:extLst>
              <a:ext uri="{FF2B5EF4-FFF2-40B4-BE49-F238E27FC236}">
                <a16:creationId xmlns:a16="http://schemas.microsoft.com/office/drawing/2014/main" id="{7EF5AD49-A44C-3843-AB5C-79859FC2F2D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57868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6</a:t>
            </a:fld>
            <a:endParaRPr lang="en-US" dirty="0"/>
          </a:p>
        </p:txBody>
      </p:sp>
      <p:sp>
        <p:nvSpPr>
          <p:cNvPr id="5" name="Footer Placeholder 4">
            <a:extLst>
              <a:ext uri="{FF2B5EF4-FFF2-40B4-BE49-F238E27FC236}">
                <a16:creationId xmlns:a16="http://schemas.microsoft.com/office/drawing/2014/main" id="{65E4C9A0-EA85-B54B-A306-BFF75A41729F}"/>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6623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7</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5582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10</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8966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A2FD5-DFDF-8549-8AC2-EAAC42EF81A8}" type="slidenum">
              <a:rPr lang="en-US" smtClean="0"/>
              <a:t>11</a:t>
            </a:fld>
            <a:endParaRPr lang="en-US" dirty="0"/>
          </a:p>
        </p:txBody>
      </p:sp>
      <p:sp>
        <p:nvSpPr>
          <p:cNvPr id="5" name="Footer Placeholder 4">
            <a:extLst>
              <a:ext uri="{FF2B5EF4-FFF2-40B4-BE49-F238E27FC236}">
                <a16:creationId xmlns:a16="http://schemas.microsoft.com/office/drawing/2014/main" id="{4D07964D-9A62-EE4D-992B-CD6DCFA10A17}"/>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968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3962870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365699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403049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Custom Layout">
    <p:bg>
      <p:bgPr>
        <a:gradFill rotWithShape="1">
          <a:gsLst>
            <a:gs pos="0">
              <a:srgbClr val="47619D"/>
            </a:gs>
            <a:gs pos="76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p:cNvSpPr/>
          <p:nvPr userDrawn="1"/>
        </p:nvSpPr>
        <p:spPr>
          <a:xfrm>
            <a:off x="0" y="492121"/>
            <a:ext cx="9144000" cy="6088067"/>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3" name="Picture 2" descr="pencil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417" y="268048"/>
            <a:ext cx="4609870" cy="187110"/>
          </a:xfrm>
          <a:prstGeom prst="rect">
            <a:avLst/>
          </a:prstGeom>
        </p:spPr>
      </p:pic>
      <p:sp>
        <p:nvSpPr>
          <p:cNvPr id="4" name="Title Placeholder 1"/>
          <p:cNvSpPr>
            <a:spLocks noGrp="1"/>
          </p:cNvSpPr>
          <p:nvPr>
            <p:ph type="title"/>
          </p:nvPr>
        </p:nvSpPr>
        <p:spPr>
          <a:xfrm>
            <a:off x="2151062" y="1076328"/>
            <a:ext cx="6535737" cy="1344613"/>
          </a:xfrm>
          <a:prstGeom prst="rect">
            <a:avLst/>
          </a:prstGeom>
        </p:spPr>
        <p:txBody>
          <a:bodyPr vert="horz" lIns="91440" tIns="45720" rIns="91440" bIns="45720" rtlCol="0" anchor="ctr">
            <a:normAutofit/>
          </a:bodyPr>
          <a:lstStyle>
            <a:lvl1pPr algn="l">
              <a:lnSpc>
                <a:spcPct val="80000"/>
              </a:lnSpc>
              <a:defRPr b="0" i="0" kern="1100" spc="0">
                <a:solidFill>
                  <a:srgbClr val="364A7A"/>
                </a:solidFill>
                <a:latin typeface="Minion Pro"/>
                <a:cs typeface="Minion Pro"/>
              </a:defRPr>
            </a:lvl1pPr>
          </a:lstStyle>
          <a:p>
            <a:r>
              <a:rPr lang="en-US" dirty="0"/>
              <a:t>Click to edit Master title style</a:t>
            </a:r>
          </a:p>
        </p:txBody>
      </p:sp>
      <p:cxnSp>
        <p:nvCxnSpPr>
          <p:cNvPr id="5" name="Straight Connector 4"/>
          <p:cNvCxnSpPr/>
          <p:nvPr userDrawn="1"/>
        </p:nvCxnSpPr>
        <p:spPr>
          <a:xfrm>
            <a:off x="2286000" y="2645103"/>
            <a:ext cx="6400800" cy="0"/>
          </a:xfrm>
          <a:prstGeom prst="line">
            <a:avLst/>
          </a:prstGeom>
          <a:ln w="19050" cmpd="sng">
            <a:solidFill>
              <a:srgbClr val="47619D"/>
            </a:solidFill>
          </a:ln>
        </p:spPr>
        <p:style>
          <a:lnRef idx="1">
            <a:schemeClr val="dk1"/>
          </a:lnRef>
          <a:fillRef idx="0">
            <a:schemeClr val="dk1"/>
          </a:fillRef>
          <a:effectRef idx="0">
            <a:schemeClr val="dk1"/>
          </a:effectRef>
          <a:fontRef idx="minor">
            <a:schemeClr val="tx1"/>
          </a:fontRef>
        </p:style>
      </p:cxnSp>
      <p:sp>
        <p:nvSpPr>
          <p:cNvPr id="7" name="Text Placeholder 6"/>
          <p:cNvSpPr>
            <a:spLocks noGrp="1"/>
          </p:cNvSpPr>
          <p:nvPr>
            <p:ph type="body" sz="quarter" idx="10"/>
          </p:nvPr>
        </p:nvSpPr>
        <p:spPr>
          <a:xfrm>
            <a:off x="2151064" y="2908302"/>
            <a:ext cx="6535737" cy="3503613"/>
          </a:xfrm>
          <a:prstGeom prst="rect">
            <a:avLst/>
          </a:prstGeom>
        </p:spPr>
        <p:txBody>
          <a:bodyPr>
            <a:normAutofit/>
          </a:bodyPr>
          <a:lstStyle>
            <a:lvl1pPr marL="257175" indent="-257175">
              <a:buFont typeface="Wingdings" charset="2"/>
              <a:buChar char="§"/>
              <a:defRPr sz="1800" baseline="0">
                <a:solidFill>
                  <a:srgbClr val="364A7A"/>
                </a:solidFill>
                <a:latin typeface="Minion Pro"/>
                <a:cs typeface="Minion Pro"/>
              </a:defRPr>
            </a:lvl1pPr>
            <a:lvl2pPr marL="557213" indent="-214313">
              <a:buFont typeface="Wingdings" charset="2"/>
              <a:buChar char="§"/>
              <a:defRPr sz="1800" baseline="0">
                <a:solidFill>
                  <a:srgbClr val="364A7A"/>
                </a:solidFill>
                <a:latin typeface="Minion Pro"/>
                <a:cs typeface="Minion Pro"/>
              </a:defRPr>
            </a:lvl2pPr>
            <a:lvl3pPr marL="857250" indent="-171450">
              <a:buFont typeface="Wingdings" charset="2"/>
              <a:buChar char="§"/>
              <a:defRPr sz="1800" baseline="0">
                <a:solidFill>
                  <a:srgbClr val="364A7A"/>
                </a:solidFill>
                <a:latin typeface="Minion Pro"/>
                <a:cs typeface="Minion Pro"/>
              </a:defRPr>
            </a:lvl3pPr>
            <a:lvl4pPr marL="1200150" indent="-171450">
              <a:buFont typeface="Wingdings" charset="2"/>
              <a:buChar char="§"/>
              <a:defRPr sz="1800" baseline="0">
                <a:solidFill>
                  <a:srgbClr val="364A7A"/>
                </a:solidFill>
                <a:latin typeface="Minion Pro"/>
                <a:cs typeface="Minion Pro"/>
              </a:defRPr>
            </a:lvl4pPr>
            <a:lvl5pPr marL="1543050" indent="-171450">
              <a:buFont typeface="Wingdings" charset="2"/>
              <a:buChar char="§"/>
              <a:defRPr sz="1800" baseline="0">
                <a:solidFill>
                  <a:srgbClr val="364A7A"/>
                </a:solidFill>
                <a:latin typeface="Minion Pro"/>
                <a:cs typeface="Minion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85751" y="1047750"/>
            <a:ext cx="1682750" cy="521493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solidFill>
                <a:schemeClr val="tx1"/>
              </a:solidFill>
            </a:endParaRPr>
          </a:p>
        </p:txBody>
      </p:sp>
    </p:spTree>
    <p:extLst>
      <p:ext uri="{BB962C8B-B14F-4D97-AF65-F5344CB8AC3E}">
        <p14:creationId xmlns:p14="http://schemas.microsoft.com/office/powerpoint/2010/main" val="222344535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1605917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8018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769841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164905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997161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3884575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7508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42137925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1792902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129622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675342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1D54F-B459-449B-97E2-5AA06430B778}" type="slidenum">
              <a:rPr lang="en-US" smtClean="0"/>
              <a:t>‹#›</a:t>
            </a:fld>
            <a:endParaRPr lang="en-US" dirty="0"/>
          </a:p>
        </p:txBody>
      </p:sp>
    </p:spTree>
    <p:extLst>
      <p:ext uri="{BB962C8B-B14F-4D97-AF65-F5344CB8AC3E}">
        <p14:creationId xmlns:p14="http://schemas.microsoft.com/office/powerpoint/2010/main" val="119480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281268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5407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417087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381092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426975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928074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943C09-526F-164F-927F-C3B05F2BCCDD}" type="slidenum">
              <a:rPr lang="en-US" smtClean="0"/>
              <a:t>‹#›</a:t>
            </a:fld>
            <a:endParaRPr lang="en-US" dirty="0"/>
          </a:p>
        </p:txBody>
      </p:sp>
    </p:spTree>
    <p:extLst>
      <p:ext uri="{BB962C8B-B14F-4D97-AF65-F5344CB8AC3E}">
        <p14:creationId xmlns:p14="http://schemas.microsoft.com/office/powerpoint/2010/main" val="324239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43C09-526F-164F-927F-C3B05F2BCCDD}" type="slidenum">
              <a:rPr lang="en-US" smtClean="0"/>
              <a:t>‹#›</a:t>
            </a:fld>
            <a:endParaRPr lang="en-US" dirty="0"/>
          </a:p>
        </p:txBody>
      </p:sp>
    </p:spTree>
    <p:extLst>
      <p:ext uri="{BB962C8B-B14F-4D97-AF65-F5344CB8AC3E}">
        <p14:creationId xmlns:p14="http://schemas.microsoft.com/office/powerpoint/2010/main" val="5474306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1D54F-B459-449B-97E2-5AA06430B778}" type="slidenum">
              <a:rPr lang="en-US" smtClean="0"/>
              <a:t>‹#›</a:t>
            </a:fld>
            <a:endParaRPr lang="en-US" dirty="0"/>
          </a:p>
        </p:txBody>
      </p:sp>
    </p:spTree>
    <p:extLst>
      <p:ext uri="{BB962C8B-B14F-4D97-AF65-F5344CB8AC3E}">
        <p14:creationId xmlns:p14="http://schemas.microsoft.com/office/powerpoint/2010/main" val="8103522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12.jpe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15.jpe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18.jpe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0.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microsoft.com/office/2007/relationships/hdphoto" Target="../media/hdphoto11.wdp"/><Relationship Id="rId5" Type="http://schemas.openxmlformats.org/officeDocument/2006/relationships/image" Target="../media/image20.jpeg"/><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13.wdp"/><Relationship Id="rId5" Type="http://schemas.openxmlformats.org/officeDocument/2006/relationships/image" Target="../media/image22.jpeg"/><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nps.edu/documents/105790666/106471207/How_To_Add_Thesis_Dashboard.pptx/ff819605-8818-d953-6e73-e16657a1b26b?t=1583532261743"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mailto:SharepointAdmins@nps.edu" TargetMode="External"/><Relationship Id="rId5" Type="http://schemas.microsoft.com/office/2007/relationships/hdphoto" Target="../media/hdphoto2.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4400" y="2"/>
            <a:ext cx="6535737" cy="649443"/>
          </a:xfrm>
        </p:spPr>
        <p:txBody>
          <a:bodyPr>
            <a:normAutofit/>
          </a:bodyPr>
          <a:lstStyle/>
          <a:p>
            <a:pPr algn="r"/>
            <a:r>
              <a:rPr lang="en-US" sz="3200" dirty="0">
                <a:solidFill>
                  <a:schemeClr val="accent4"/>
                </a:solidFill>
                <a:latin typeface="Times" charset="0"/>
                <a:ea typeface="Times" charset="0"/>
                <a:cs typeface="Times" charset="0"/>
              </a:rPr>
              <a:t>Python 2 Thesis Support</a:t>
            </a:r>
          </a:p>
        </p:txBody>
      </p:sp>
      <p:sp>
        <p:nvSpPr>
          <p:cNvPr id="3" name="Rectangle 2"/>
          <p:cNvSpPr/>
          <p:nvPr/>
        </p:nvSpPr>
        <p:spPr>
          <a:xfrm>
            <a:off x="1288213" y="2475782"/>
            <a:ext cx="7605622" cy="2415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a:extLst>
              <a:ext uri="{FF2B5EF4-FFF2-40B4-BE49-F238E27FC236}">
                <a16:creationId xmlns:a16="http://schemas.microsoft.com/office/drawing/2014/main" id="{81DD2911-E23F-7446-B260-7C061AA1382E}"/>
              </a:ext>
            </a:extLst>
          </p:cNvPr>
          <p:cNvSpPr txBox="1"/>
          <p:nvPr/>
        </p:nvSpPr>
        <p:spPr>
          <a:xfrm>
            <a:off x="0" y="1886324"/>
            <a:ext cx="5331984" cy="1661993"/>
          </a:xfrm>
          <a:prstGeom prst="rect">
            <a:avLst/>
          </a:prstGeom>
          <a:noFill/>
        </p:spPr>
        <p:txBody>
          <a:bodyPr wrap="square" rtlCol="0">
            <a:spAutoFit/>
          </a:bodyPr>
          <a:lstStyle/>
          <a:p>
            <a:pPr algn="ctr"/>
            <a:r>
              <a:rPr lang="en-US" sz="3400" b="1" dirty="0">
                <a:ln w="0"/>
                <a:solidFill>
                  <a:srgbClr val="FF0000"/>
                </a:solidFill>
                <a:effectLst>
                  <a:outerShdw blurRad="38100" dist="25400" dir="5400000" algn="ctr" rotWithShape="0">
                    <a:srgbClr val="6E747A">
                      <a:alpha val="43000"/>
                    </a:srgbClr>
                  </a:outerShdw>
                </a:effectLst>
              </a:rPr>
              <a:t>Faculty and POs:</a:t>
            </a:r>
          </a:p>
          <a:p>
            <a:pPr algn="ctr"/>
            <a:r>
              <a:rPr lang="en-US" sz="3400" b="1" dirty="0">
                <a:ln w="0"/>
                <a:solidFill>
                  <a:schemeClr val="accent1">
                    <a:lumMod val="50000"/>
                  </a:schemeClr>
                </a:solidFill>
                <a:effectLst>
                  <a:outerShdw blurRad="38100" dist="25400" dir="5400000" algn="ctr" rotWithShape="0">
                    <a:srgbClr val="6E747A">
                      <a:alpha val="43000"/>
                    </a:srgbClr>
                  </a:outerShdw>
                </a:effectLst>
              </a:rPr>
              <a:t>Routing New Thesis-Proposal Approvals </a:t>
            </a:r>
          </a:p>
        </p:txBody>
      </p:sp>
      <p:pic>
        <p:nvPicPr>
          <p:cNvPr id="17" name="Picture 16"/>
          <p:cNvPicPr/>
          <p:nvPr/>
        </p:nvPicPr>
        <p:blipFill>
          <a:blip r:embed="rId3"/>
          <a:stretch>
            <a:fillRect/>
          </a:stretch>
        </p:blipFill>
        <p:spPr>
          <a:xfrm>
            <a:off x="5783777" y="4223722"/>
            <a:ext cx="3293972" cy="1863569"/>
          </a:xfrm>
          <a:prstGeom prst="rect">
            <a:avLst/>
          </a:prstGeom>
        </p:spPr>
      </p:pic>
      <p:pic>
        <p:nvPicPr>
          <p:cNvPr id="5" name="Picture 4"/>
          <p:cNvPicPr>
            <a:picLocks noChangeAspect="1"/>
          </p:cNvPicPr>
          <p:nvPr/>
        </p:nvPicPr>
        <p:blipFill>
          <a:blip r:embed="rId4"/>
          <a:stretch>
            <a:fillRect/>
          </a:stretch>
        </p:blipFill>
        <p:spPr>
          <a:xfrm>
            <a:off x="5331984" y="524981"/>
            <a:ext cx="3742923" cy="3413973"/>
          </a:xfrm>
          <a:prstGeom prst="rect">
            <a:avLst/>
          </a:prstGeom>
        </p:spPr>
      </p:pic>
    </p:spTree>
    <p:extLst>
      <p:ext uri="{BB962C8B-B14F-4D97-AF65-F5344CB8AC3E}">
        <p14:creationId xmlns:p14="http://schemas.microsoft.com/office/powerpoint/2010/main" val="88258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301686" cy="369332"/>
          </a:xfrm>
          <a:prstGeom prst="rect">
            <a:avLst/>
          </a:prstGeom>
          <a:noFill/>
        </p:spPr>
        <p:txBody>
          <a:bodyPr wrap="none" rtlCol="0">
            <a:spAutoFit/>
          </a:bodyPr>
          <a:lstStyle/>
          <a:p>
            <a:r>
              <a:rPr lang="en-US" dirty="0">
                <a:solidFill>
                  <a:schemeClr val="bg1"/>
                </a:solidFill>
              </a:rPr>
              <a:t>9</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5" name="TextBox 4"/>
          <p:cNvSpPr txBox="1"/>
          <p:nvPr/>
        </p:nvSpPr>
        <p:spPr>
          <a:xfrm>
            <a:off x="309094" y="1378039"/>
            <a:ext cx="2633221" cy="369332"/>
          </a:xfrm>
          <a:prstGeom prst="rect">
            <a:avLst/>
          </a:prstGeom>
          <a:noFill/>
        </p:spPr>
        <p:txBody>
          <a:bodyPr wrap="none" rtlCol="0">
            <a:spAutoFit/>
          </a:bodyPr>
          <a:lstStyle/>
          <a:p>
            <a:r>
              <a:rPr lang="en-US" b="1" dirty="0">
                <a:solidFill>
                  <a:schemeClr val="bg1"/>
                </a:solidFill>
              </a:rPr>
              <a:t>This is the top of the TPF. </a:t>
            </a:r>
            <a:endParaRPr lang="en-US" dirty="0">
              <a:solidFill>
                <a:schemeClr val="bg1"/>
              </a:solidFill>
            </a:endParaRPr>
          </a:p>
        </p:txBody>
      </p:sp>
      <p:grpSp>
        <p:nvGrpSpPr>
          <p:cNvPr id="18" name="Group 17"/>
          <p:cNvGrpSpPr/>
          <p:nvPr/>
        </p:nvGrpSpPr>
        <p:grpSpPr>
          <a:xfrm>
            <a:off x="447638" y="3854180"/>
            <a:ext cx="8249063" cy="2037673"/>
            <a:chOff x="447638" y="3854180"/>
            <a:chExt cx="8249063" cy="2037673"/>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7638" y="3854180"/>
              <a:ext cx="8249063" cy="2037673"/>
            </a:xfrm>
            <a:prstGeom prst="rect">
              <a:avLst/>
            </a:prstGeom>
            <a:ln>
              <a:solidFill>
                <a:schemeClr val="bg2"/>
              </a:solidFill>
            </a:ln>
          </p:spPr>
        </p:pic>
        <p:sp>
          <p:nvSpPr>
            <p:cNvPr id="10" name="TextBox 9"/>
            <p:cNvSpPr txBox="1"/>
            <p:nvPr/>
          </p:nvSpPr>
          <p:spPr>
            <a:xfrm>
              <a:off x="1243269" y="4267277"/>
              <a:ext cx="1435538" cy="161583"/>
            </a:xfrm>
            <a:prstGeom prst="rect">
              <a:avLst/>
            </a:prstGeom>
            <a:solidFill>
              <a:schemeClr val="tx2"/>
            </a:solidFill>
          </p:spPr>
          <p:txBody>
            <a:bodyPr wrap="square" lIns="0" tIns="0" rIns="0" bIns="0" rtlCol="0">
              <a:spAutoFit/>
            </a:bodyPr>
            <a:lstStyle/>
            <a:p>
              <a:r>
                <a:rPr lang="en-US" sz="1050" b="1" dirty="0">
                  <a:solidFill>
                    <a:srgbClr val="00B0F0"/>
                  </a:solidFill>
                </a:rPr>
                <a:t>Your name</a:t>
              </a:r>
            </a:p>
          </p:txBody>
        </p:sp>
      </p:grpSp>
      <p:sp>
        <p:nvSpPr>
          <p:cNvPr id="11" name="TextBox 10"/>
          <p:cNvSpPr txBox="1"/>
          <p:nvPr/>
        </p:nvSpPr>
        <p:spPr>
          <a:xfrm>
            <a:off x="398708" y="5897986"/>
            <a:ext cx="7343292" cy="600164"/>
          </a:xfrm>
          <a:prstGeom prst="rect">
            <a:avLst/>
          </a:prstGeom>
          <a:noFill/>
        </p:spPr>
        <p:txBody>
          <a:bodyPr wrap="none" rtlCol="0">
            <a:spAutoFit/>
          </a:bodyPr>
          <a:lstStyle/>
          <a:p>
            <a:pPr marL="285750" indent="-285750">
              <a:spcAft>
                <a:spcPts val="600"/>
              </a:spcAft>
              <a:buFont typeface="Arial" charset="0"/>
              <a:buChar char="•"/>
            </a:pPr>
            <a:r>
              <a:rPr lang="en-US" sz="1400" b="1" dirty="0">
                <a:solidFill>
                  <a:srgbClr val="4A69A3"/>
                </a:solidFill>
              </a:rPr>
              <a:t>The TPF will list all student authors and their personal and curricular info, as shown here. </a:t>
            </a:r>
          </a:p>
          <a:p>
            <a:pPr marL="285750" indent="-285750">
              <a:spcAft>
                <a:spcPts val="1200"/>
              </a:spcAft>
              <a:buFont typeface="Arial" charset="0"/>
              <a:buChar char="•"/>
            </a:pPr>
            <a:r>
              <a:rPr lang="en-US" sz="1400" b="1" dirty="0">
                <a:solidFill>
                  <a:srgbClr val="4A69A3"/>
                </a:solidFill>
              </a:rPr>
              <a:t>Click on someone’s name to display a pop-up window with the person’s contact information.</a:t>
            </a: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97278" y="1775594"/>
            <a:ext cx="8224872" cy="813060"/>
          </a:xfrm>
          <a:prstGeom prst="rect">
            <a:avLst/>
          </a:prstGeom>
          <a:ln>
            <a:solidFill>
              <a:schemeClr val="bg2"/>
            </a:solidFill>
          </a:ln>
        </p:spPr>
      </p:pic>
      <p:sp>
        <p:nvSpPr>
          <p:cNvPr id="13" name="TextBox 12"/>
          <p:cNvSpPr txBox="1"/>
          <p:nvPr/>
        </p:nvSpPr>
        <p:spPr>
          <a:xfrm>
            <a:off x="345047" y="2624606"/>
            <a:ext cx="7779374" cy="307777"/>
          </a:xfrm>
          <a:prstGeom prst="rect">
            <a:avLst/>
          </a:prstGeom>
          <a:noFill/>
        </p:spPr>
        <p:txBody>
          <a:bodyPr wrap="none" rtlCol="0">
            <a:spAutoFit/>
          </a:bodyPr>
          <a:lstStyle/>
          <a:p>
            <a:pPr marL="285750" indent="-285750">
              <a:buFont typeface="Arial" charset="0"/>
              <a:buChar char="•"/>
            </a:pPr>
            <a:r>
              <a:rPr lang="en-US" sz="1400" b="1" dirty="0">
                <a:solidFill>
                  <a:srgbClr val="4A69A3"/>
                </a:solidFill>
              </a:rPr>
              <a:t>From it, users can navigate to the </a:t>
            </a:r>
            <a:r>
              <a:rPr lang="en-US" sz="1400" b="1" u="sng" dirty="0">
                <a:solidFill>
                  <a:srgbClr val="4A69A3"/>
                </a:solidFill>
              </a:rPr>
              <a:t>Thesis Dashboard,</a:t>
            </a:r>
            <a:r>
              <a:rPr lang="en-US" sz="1400" b="1" dirty="0">
                <a:solidFill>
                  <a:srgbClr val="4A69A3"/>
                </a:solidFill>
              </a:rPr>
              <a:t> Stop Document [TPF] Routing, or print a copy.</a:t>
            </a:r>
          </a:p>
        </p:txBody>
      </p:sp>
      <p:sp>
        <p:nvSpPr>
          <p:cNvPr id="14" name="Rounded Rectangle 13"/>
          <p:cNvSpPr/>
          <p:nvPr/>
        </p:nvSpPr>
        <p:spPr>
          <a:xfrm>
            <a:off x="404272" y="1805036"/>
            <a:ext cx="1360134" cy="3199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112018" y="2253803"/>
            <a:ext cx="1360134" cy="2318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418965" y="1878169"/>
            <a:ext cx="746241" cy="23396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09978" y="3488028"/>
            <a:ext cx="4789068" cy="369332"/>
          </a:xfrm>
          <a:prstGeom prst="rect">
            <a:avLst/>
          </a:prstGeom>
          <a:noFill/>
        </p:spPr>
        <p:txBody>
          <a:bodyPr wrap="none" rtlCol="0">
            <a:spAutoFit/>
          </a:bodyPr>
          <a:lstStyle/>
          <a:p>
            <a:r>
              <a:rPr lang="en-US" b="1" dirty="0">
                <a:solidFill>
                  <a:schemeClr val="bg1"/>
                </a:solidFill>
              </a:rPr>
              <a:t>Next you’ll see student and advisor information.</a:t>
            </a:r>
            <a:endParaRPr lang="en-US" dirty="0">
              <a:solidFill>
                <a:schemeClr val="bg1"/>
              </a:solidFill>
            </a:endParaRPr>
          </a:p>
        </p:txBody>
      </p:sp>
      <p:sp>
        <p:nvSpPr>
          <p:cNvPr id="2" name="Rectangle 1"/>
          <p:cNvSpPr/>
          <p:nvPr/>
        </p:nvSpPr>
        <p:spPr>
          <a:xfrm>
            <a:off x="218941" y="658849"/>
            <a:ext cx="8731876" cy="523220"/>
          </a:xfrm>
          <a:prstGeom prst="rect">
            <a:avLst/>
          </a:prstGeom>
          <a:solidFill>
            <a:schemeClr val="accent1">
              <a:lumMod val="40000"/>
              <a:lumOff val="60000"/>
            </a:schemeClr>
          </a:solidFill>
        </p:spPr>
        <p:txBody>
          <a:bodyPr wrap="square">
            <a:spAutoFit/>
          </a:bodyPr>
          <a:lstStyle/>
          <a:p>
            <a:pPr lvl="0" algn="ctr">
              <a:spcAft>
                <a:spcPts val="1200"/>
              </a:spcAft>
            </a:pPr>
            <a:r>
              <a:rPr lang="en-US" sz="2800" b="1" dirty="0">
                <a:solidFill>
                  <a:schemeClr val="bg1"/>
                </a:solidFill>
              </a:rPr>
              <a:t>Tour of the TPF</a:t>
            </a:r>
          </a:p>
        </p:txBody>
      </p:sp>
    </p:spTree>
    <p:extLst>
      <p:ext uri="{BB962C8B-B14F-4D97-AF65-F5344CB8AC3E}">
        <p14:creationId xmlns:p14="http://schemas.microsoft.com/office/powerpoint/2010/main" val="203451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418704" cy="369332"/>
          </a:xfrm>
          <a:prstGeom prst="rect">
            <a:avLst/>
          </a:prstGeom>
          <a:noFill/>
        </p:spPr>
        <p:txBody>
          <a:bodyPr wrap="none" rtlCol="0">
            <a:spAutoFit/>
          </a:bodyPr>
          <a:lstStyle/>
          <a:p>
            <a:r>
              <a:rPr lang="en-US" dirty="0">
                <a:solidFill>
                  <a:schemeClr val="bg1"/>
                </a:solidFill>
              </a:rPr>
              <a:t>10</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5" name="TextBox 4"/>
          <p:cNvSpPr txBox="1"/>
          <p:nvPr/>
        </p:nvSpPr>
        <p:spPr>
          <a:xfrm>
            <a:off x="425004" y="888641"/>
            <a:ext cx="6503830" cy="646331"/>
          </a:xfrm>
          <a:prstGeom prst="rect">
            <a:avLst/>
          </a:prstGeom>
          <a:noFill/>
        </p:spPr>
        <p:txBody>
          <a:bodyPr wrap="square" rtlCol="0">
            <a:spAutoFit/>
          </a:bodyPr>
          <a:lstStyle/>
          <a:p>
            <a:r>
              <a:rPr lang="en-US" b="1" dirty="0">
                <a:solidFill>
                  <a:schemeClr val="bg1"/>
                </a:solidFill>
              </a:rPr>
              <a:t>The next section is primarily derived from the dashboard data, but </a:t>
            </a:r>
            <a:r>
              <a:rPr lang="en-US" b="1" dirty="0">
                <a:solidFill>
                  <a:srgbClr val="C00000"/>
                </a:solidFill>
              </a:rPr>
              <a:t>needs the student to complete one question</a:t>
            </a:r>
            <a:r>
              <a:rPr lang="en-US" b="1" dirty="0">
                <a:solidFill>
                  <a:schemeClr val="bg1"/>
                </a:solidFill>
              </a:rPr>
              <a:t>. </a:t>
            </a:r>
            <a:endParaRPr lang="en-US" dirty="0">
              <a:solidFill>
                <a:schemeClr val="bg1"/>
              </a:solidFill>
            </a:endParaRPr>
          </a:p>
        </p:txBody>
      </p:sp>
      <p:sp>
        <p:nvSpPr>
          <p:cNvPr id="11" name="TextBox 10"/>
          <p:cNvSpPr txBox="1"/>
          <p:nvPr/>
        </p:nvSpPr>
        <p:spPr>
          <a:xfrm>
            <a:off x="6619204" y="2304781"/>
            <a:ext cx="2125551" cy="1600438"/>
          </a:xfrm>
          <a:prstGeom prst="rect">
            <a:avLst/>
          </a:prstGeom>
          <a:noFill/>
        </p:spPr>
        <p:txBody>
          <a:bodyPr wrap="square" rtlCol="0">
            <a:spAutoFit/>
          </a:bodyPr>
          <a:lstStyle/>
          <a:p>
            <a:pPr marL="742950" lvl="1" indent="-285750">
              <a:buFont typeface="Wingdings" charset="2"/>
              <a:buChar char="q"/>
            </a:pPr>
            <a:r>
              <a:rPr lang="en-US" sz="1400" dirty="0">
                <a:solidFill>
                  <a:srgbClr val="C00000"/>
                </a:solidFill>
              </a:rPr>
              <a:t>Student answers the question in red, and enters a dollar amount if the answer is Yes.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10" y="1937555"/>
            <a:ext cx="5727700" cy="2171700"/>
          </a:xfrm>
          <a:prstGeom prst="rect">
            <a:avLst/>
          </a:prstGeom>
          <a:ln>
            <a:solidFill>
              <a:schemeClr val="bg2"/>
            </a:solidFill>
          </a:ln>
        </p:spPr>
      </p:pic>
      <p:cxnSp>
        <p:nvCxnSpPr>
          <p:cNvPr id="19" name="Straight Arrow Connector 18"/>
          <p:cNvCxnSpPr/>
          <p:nvPr/>
        </p:nvCxnSpPr>
        <p:spPr>
          <a:xfrm>
            <a:off x="3078051" y="1455313"/>
            <a:ext cx="25757" cy="137803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72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418704" cy="369332"/>
          </a:xfrm>
          <a:prstGeom prst="rect">
            <a:avLst/>
          </a:prstGeom>
          <a:noFill/>
        </p:spPr>
        <p:txBody>
          <a:bodyPr wrap="none" rtlCol="0">
            <a:spAutoFit/>
          </a:bodyPr>
          <a:lstStyle/>
          <a:p>
            <a:r>
              <a:rPr lang="en-US" dirty="0">
                <a:solidFill>
                  <a:schemeClr val="bg1"/>
                </a:solidFill>
              </a:rPr>
              <a:t>11</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5" name="TextBox 4"/>
          <p:cNvSpPr txBox="1"/>
          <p:nvPr/>
        </p:nvSpPr>
        <p:spPr>
          <a:xfrm>
            <a:off x="354641" y="674099"/>
            <a:ext cx="3932680" cy="369332"/>
          </a:xfrm>
          <a:prstGeom prst="rect">
            <a:avLst/>
          </a:prstGeom>
          <a:noFill/>
        </p:spPr>
        <p:txBody>
          <a:bodyPr wrap="none" rtlCol="0">
            <a:spAutoFit/>
          </a:bodyPr>
          <a:lstStyle/>
          <a:p>
            <a:r>
              <a:rPr lang="en-US" b="1" dirty="0">
                <a:solidFill>
                  <a:srgbClr val="C00000"/>
                </a:solidFill>
              </a:rPr>
              <a:t>Review the displayed and hidden data. </a:t>
            </a:r>
            <a:endParaRPr lang="en-US" dirty="0">
              <a:solidFill>
                <a:srgbClr val="C00000"/>
              </a:solidFill>
            </a:endParaRPr>
          </a:p>
        </p:txBody>
      </p:sp>
      <p:sp>
        <p:nvSpPr>
          <p:cNvPr id="11" name="TextBox 10"/>
          <p:cNvSpPr txBox="1"/>
          <p:nvPr/>
        </p:nvSpPr>
        <p:spPr>
          <a:xfrm>
            <a:off x="389285" y="1024747"/>
            <a:ext cx="7993086" cy="307777"/>
          </a:xfrm>
          <a:prstGeom prst="rect">
            <a:avLst/>
          </a:prstGeom>
          <a:noFill/>
        </p:spPr>
        <p:txBody>
          <a:bodyPr wrap="none" rtlCol="0">
            <a:spAutoFit/>
          </a:bodyPr>
          <a:lstStyle/>
          <a:p>
            <a:pPr marL="285750" indent="-285750">
              <a:buFont typeface="Arial" charset="0"/>
              <a:buChar char="•"/>
            </a:pPr>
            <a:r>
              <a:rPr lang="en-US" sz="1400" b="1" dirty="0">
                <a:solidFill>
                  <a:srgbClr val="4A69A3"/>
                </a:solidFill>
              </a:rPr>
              <a:t>Click on the three </a:t>
            </a:r>
            <a:r>
              <a:rPr lang="en-US" sz="1400" b="1" u="sng" dirty="0">
                <a:solidFill>
                  <a:srgbClr val="00B0F0"/>
                </a:solidFill>
              </a:rPr>
              <a:t>underlined, light-blue phrases</a:t>
            </a:r>
            <a:r>
              <a:rPr lang="en-US" sz="1400" b="1" dirty="0">
                <a:solidFill>
                  <a:srgbClr val="00B0F0"/>
                </a:solidFill>
              </a:rPr>
              <a:t> </a:t>
            </a:r>
            <a:r>
              <a:rPr lang="en-US" sz="1400" b="1" dirty="0">
                <a:solidFill>
                  <a:srgbClr val="4A69A3"/>
                </a:solidFill>
              </a:rPr>
              <a:t>to generate pop-up summary boxes for hidden data. </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8597" y="1486972"/>
            <a:ext cx="7531754" cy="2247899"/>
          </a:xfrm>
          <a:prstGeom prst="rect">
            <a:avLst/>
          </a:prstGeom>
          <a:ln>
            <a:solidFill>
              <a:schemeClr val="bg2"/>
            </a:solidFill>
          </a:ln>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2514" r="9277" b="7425"/>
          <a:stretch/>
        </p:blipFill>
        <p:spPr>
          <a:xfrm>
            <a:off x="5293215" y="4159517"/>
            <a:ext cx="3528811" cy="1210972"/>
          </a:xfrm>
          <a:prstGeom prst="rect">
            <a:avLst/>
          </a:prstGeom>
          <a:ln>
            <a:solidFill>
              <a:schemeClr val="bg2"/>
            </a:solidFill>
          </a:ln>
        </p:spPr>
      </p:pic>
      <p:sp>
        <p:nvSpPr>
          <p:cNvPr id="10" name="TextBox 9"/>
          <p:cNvSpPr txBox="1"/>
          <p:nvPr/>
        </p:nvSpPr>
        <p:spPr>
          <a:xfrm>
            <a:off x="4867522" y="3159693"/>
            <a:ext cx="103723" cy="161583"/>
          </a:xfrm>
          <a:prstGeom prst="rect">
            <a:avLst/>
          </a:prstGeom>
          <a:solidFill>
            <a:schemeClr val="tx2"/>
          </a:solidFill>
        </p:spPr>
        <p:txBody>
          <a:bodyPr wrap="square" lIns="0" tIns="0" rIns="0" bIns="0" rtlCol="0">
            <a:spAutoFit/>
          </a:bodyPr>
          <a:lstStyle/>
          <a:p>
            <a:r>
              <a:rPr lang="en-US" sz="1050" b="1" dirty="0">
                <a:solidFill>
                  <a:schemeClr val="accent1"/>
                </a:solidFill>
              </a:rPr>
              <a:t>C</a:t>
            </a:r>
          </a:p>
        </p:txBody>
      </p:sp>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9627"/>
          <a:stretch/>
        </p:blipFill>
        <p:spPr>
          <a:xfrm>
            <a:off x="456484" y="4147354"/>
            <a:ext cx="4683779" cy="2176173"/>
          </a:xfrm>
          <a:prstGeom prst="rect">
            <a:avLst/>
          </a:prstGeom>
          <a:ln>
            <a:solidFill>
              <a:schemeClr val="bg2"/>
            </a:solidFill>
          </a:ln>
        </p:spPr>
      </p:pic>
      <p:sp>
        <p:nvSpPr>
          <p:cNvPr id="13" name="Down Arrow 12"/>
          <p:cNvSpPr/>
          <p:nvPr/>
        </p:nvSpPr>
        <p:spPr>
          <a:xfrm>
            <a:off x="1983346" y="3657600"/>
            <a:ext cx="180305" cy="463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355465" y="3374265"/>
            <a:ext cx="246845" cy="74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65172" y="3103809"/>
            <a:ext cx="2871989" cy="2704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1337258" y="3400022"/>
            <a:ext cx="1573368" cy="25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474372" y="2125013"/>
            <a:ext cx="1753673" cy="193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304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418704" cy="369332"/>
          </a:xfrm>
          <a:prstGeom prst="rect">
            <a:avLst/>
          </a:prstGeom>
          <a:noFill/>
        </p:spPr>
        <p:txBody>
          <a:bodyPr wrap="none" rtlCol="0">
            <a:spAutoFit/>
          </a:bodyPr>
          <a:lstStyle/>
          <a:p>
            <a:r>
              <a:rPr lang="en-US" dirty="0">
                <a:solidFill>
                  <a:schemeClr val="bg1"/>
                </a:solidFill>
              </a:rPr>
              <a:t>12</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5" name="TextBox 4"/>
          <p:cNvSpPr txBox="1"/>
          <p:nvPr/>
        </p:nvSpPr>
        <p:spPr>
          <a:xfrm>
            <a:off x="321973" y="708338"/>
            <a:ext cx="5030736" cy="369332"/>
          </a:xfrm>
          <a:prstGeom prst="rect">
            <a:avLst/>
          </a:prstGeom>
          <a:noFill/>
        </p:spPr>
        <p:txBody>
          <a:bodyPr wrap="none" rtlCol="0">
            <a:spAutoFit/>
          </a:bodyPr>
          <a:lstStyle/>
          <a:p>
            <a:r>
              <a:rPr lang="en-US" b="1" dirty="0">
                <a:solidFill>
                  <a:srgbClr val="C00000"/>
                </a:solidFill>
              </a:rPr>
              <a:t>Students are advised to read this section carefully. </a:t>
            </a:r>
            <a:endParaRPr lang="en-US" dirty="0">
              <a:solidFill>
                <a:srgbClr val="C00000"/>
              </a:solidFill>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1338" y="1056066"/>
            <a:ext cx="8504948" cy="3013658"/>
          </a:xfrm>
          <a:prstGeom prst="rect">
            <a:avLst/>
          </a:prstGeom>
          <a:ln>
            <a:solidFill>
              <a:schemeClr val="bg2"/>
            </a:solidFill>
          </a:ln>
        </p:spPr>
      </p:pic>
      <p:sp>
        <p:nvSpPr>
          <p:cNvPr id="10" name="TextBox 9"/>
          <p:cNvSpPr txBox="1"/>
          <p:nvPr/>
        </p:nvSpPr>
        <p:spPr>
          <a:xfrm>
            <a:off x="345584" y="4402429"/>
            <a:ext cx="7539436" cy="369332"/>
          </a:xfrm>
          <a:prstGeom prst="rect">
            <a:avLst/>
          </a:prstGeom>
          <a:noFill/>
        </p:spPr>
        <p:txBody>
          <a:bodyPr wrap="none" rtlCol="0">
            <a:spAutoFit/>
          </a:bodyPr>
          <a:lstStyle/>
          <a:p>
            <a:r>
              <a:rPr lang="en-US" b="1" dirty="0">
                <a:solidFill>
                  <a:srgbClr val="C00000"/>
                </a:solidFill>
              </a:rPr>
              <a:t>Students read this section and click on the “Start Document Routing” button.</a:t>
            </a:r>
            <a:endParaRPr lang="en-US" dirty="0">
              <a:solidFill>
                <a:srgbClr val="C00000"/>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18563" y="4777526"/>
            <a:ext cx="8514207" cy="1327060"/>
          </a:xfrm>
          <a:prstGeom prst="rect">
            <a:avLst/>
          </a:prstGeom>
          <a:ln>
            <a:solidFill>
              <a:schemeClr val="bg2"/>
            </a:solidFill>
          </a:ln>
        </p:spPr>
      </p:pic>
      <p:cxnSp>
        <p:nvCxnSpPr>
          <p:cNvPr id="13" name="Straight Arrow Connector 12"/>
          <p:cNvCxnSpPr/>
          <p:nvPr/>
        </p:nvCxnSpPr>
        <p:spPr>
          <a:xfrm flipH="1">
            <a:off x="3902298" y="4739425"/>
            <a:ext cx="875764" cy="489398"/>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395471" y="5254580"/>
            <a:ext cx="1622737" cy="2962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98708" y="6142685"/>
            <a:ext cx="7839838" cy="307777"/>
          </a:xfrm>
          <a:prstGeom prst="rect">
            <a:avLst/>
          </a:prstGeom>
          <a:noFill/>
        </p:spPr>
        <p:txBody>
          <a:bodyPr wrap="none" rtlCol="0">
            <a:spAutoFit/>
          </a:bodyPr>
          <a:lstStyle/>
          <a:p>
            <a:pPr marL="285750" indent="-285750">
              <a:buFont typeface="Arial" charset="0"/>
              <a:buChar char="•"/>
            </a:pPr>
            <a:r>
              <a:rPr lang="en-US" sz="1400" b="1" dirty="0">
                <a:solidFill>
                  <a:srgbClr val="4A69A3"/>
                </a:solidFill>
              </a:rPr>
              <a:t>The TPF is routed first to student author(s), then to faculty advisors, PO, AA, and department chair. </a:t>
            </a:r>
          </a:p>
        </p:txBody>
      </p:sp>
      <p:sp>
        <p:nvSpPr>
          <p:cNvPr id="8" name="TextBox 7"/>
          <p:cNvSpPr txBox="1"/>
          <p:nvPr/>
        </p:nvSpPr>
        <p:spPr>
          <a:xfrm>
            <a:off x="4082604" y="2846231"/>
            <a:ext cx="4739424" cy="461665"/>
          </a:xfrm>
          <a:prstGeom prst="rect">
            <a:avLst/>
          </a:prstGeom>
          <a:solidFill>
            <a:srgbClr val="0070C0"/>
          </a:solidFill>
        </p:spPr>
        <p:txBody>
          <a:bodyPr wrap="square" rtlCol="0">
            <a:spAutoFit/>
          </a:bodyPr>
          <a:lstStyle/>
          <a:p>
            <a:r>
              <a:rPr lang="en-US" sz="1200" dirty="0"/>
              <a:t>IRB data are populated on the TPF from answers given in the “Compliance Tasks by Student” section of the dashboard. </a:t>
            </a:r>
          </a:p>
        </p:txBody>
      </p:sp>
    </p:spTree>
    <p:extLst>
      <p:ext uri="{BB962C8B-B14F-4D97-AF65-F5344CB8AC3E}">
        <p14:creationId xmlns:p14="http://schemas.microsoft.com/office/powerpoint/2010/main" val="185364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418704" cy="369332"/>
          </a:xfrm>
          <a:prstGeom prst="rect">
            <a:avLst/>
          </a:prstGeom>
          <a:noFill/>
        </p:spPr>
        <p:txBody>
          <a:bodyPr wrap="none" rtlCol="0">
            <a:spAutoFit/>
          </a:bodyPr>
          <a:lstStyle/>
          <a:p>
            <a:r>
              <a:rPr lang="en-US" dirty="0">
                <a:solidFill>
                  <a:schemeClr val="bg1"/>
                </a:solidFill>
              </a:rPr>
              <a:t>13</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5" name="TextBox 4"/>
          <p:cNvSpPr txBox="1"/>
          <p:nvPr/>
        </p:nvSpPr>
        <p:spPr>
          <a:xfrm>
            <a:off x="399246" y="785611"/>
            <a:ext cx="6603154" cy="369332"/>
          </a:xfrm>
          <a:prstGeom prst="rect">
            <a:avLst/>
          </a:prstGeom>
          <a:noFill/>
        </p:spPr>
        <p:txBody>
          <a:bodyPr wrap="none" rtlCol="0">
            <a:spAutoFit/>
          </a:bodyPr>
          <a:lstStyle/>
          <a:p>
            <a:r>
              <a:rPr lang="en-US" b="1" dirty="0">
                <a:solidFill>
                  <a:srgbClr val="C00000"/>
                </a:solidFill>
              </a:rPr>
              <a:t>This is what the TPF looks like after the student has started routing. </a:t>
            </a:r>
            <a:endParaRPr lang="en-US" dirty="0">
              <a:solidFill>
                <a:srgbClr val="C00000"/>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1415" y="1212582"/>
            <a:ext cx="6362700" cy="3467100"/>
          </a:xfrm>
          <a:prstGeom prst="rect">
            <a:avLst/>
          </a:prstGeom>
          <a:ln>
            <a:solidFill>
              <a:schemeClr val="bg2"/>
            </a:solidFill>
          </a:ln>
        </p:spPr>
      </p:pic>
      <p:sp>
        <p:nvSpPr>
          <p:cNvPr id="8" name="TextBox 7"/>
          <p:cNvSpPr txBox="1"/>
          <p:nvPr/>
        </p:nvSpPr>
        <p:spPr>
          <a:xfrm>
            <a:off x="475981" y="4867676"/>
            <a:ext cx="6414216" cy="1477328"/>
          </a:xfrm>
          <a:prstGeom prst="rect">
            <a:avLst/>
          </a:prstGeom>
          <a:noFill/>
        </p:spPr>
        <p:txBody>
          <a:bodyPr wrap="square" rtlCol="0">
            <a:spAutoFit/>
          </a:bodyPr>
          <a:lstStyle/>
          <a:p>
            <a:pPr marL="285750" indent="-285750">
              <a:spcAft>
                <a:spcPts val="1200"/>
              </a:spcAft>
              <a:buFont typeface="Arial" charset="0"/>
              <a:buChar char="•"/>
            </a:pPr>
            <a:r>
              <a:rPr lang="en-US" sz="1400" dirty="0">
                <a:solidFill>
                  <a:srgbClr val="4A69A3"/>
                </a:solidFill>
              </a:rPr>
              <a:t>Each faculty member and program officer is sent an </a:t>
            </a:r>
            <a:r>
              <a:rPr lang="en-US" sz="1400" b="1" dirty="0">
                <a:solidFill>
                  <a:srgbClr val="4A69A3"/>
                </a:solidFill>
              </a:rPr>
              <a:t>email notification</a:t>
            </a:r>
            <a:r>
              <a:rPr lang="en-US" sz="1400" dirty="0">
                <a:solidFill>
                  <a:srgbClr val="4A69A3"/>
                </a:solidFill>
              </a:rPr>
              <a:t>, in turn,</a:t>
            </a:r>
            <a:r>
              <a:rPr lang="en-US" sz="1400" b="1" dirty="0">
                <a:solidFill>
                  <a:srgbClr val="4A69A3"/>
                </a:solidFill>
              </a:rPr>
              <a:t> </a:t>
            </a:r>
            <a:r>
              <a:rPr lang="en-US" sz="1400" dirty="0">
                <a:solidFill>
                  <a:srgbClr val="4A69A3"/>
                </a:solidFill>
              </a:rPr>
              <a:t>letting them know the student’s TPF is awaiting their approval.</a:t>
            </a:r>
          </a:p>
          <a:p>
            <a:pPr marL="285750" indent="-285750">
              <a:spcAft>
                <a:spcPts val="1200"/>
              </a:spcAft>
              <a:buFont typeface="Arial" charset="0"/>
              <a:buChar char="•"/>
            </a:pPr>
            <a:r>
              <a:rPr lang="en-US" sz="1400" dirty="0">
                <a:solidFill>
                  <a:srgbClr val="4A69A3"/>
                </a:solidFill>
              </a:rPr>
              <a:t>They access the student’s </a:t>
            </a:r>
            <a:r>
              <a:rPr lang="en-US" sz="1400" b="1" dirty="0">
                <a:solidFill>
                  <a:srgbClr val="4A69A3"/>
                </a:solidFill>
              </a:rPr>
              <a:t>TPF</a:t>
            </a:r>
            <a:r>
              <a:rPr lang="en-US" sz="1400" dirty="0">
                <a:solidFill>
                  <a:srgbClr val="4A69A3"/>
                </a:solidFill>
              </a:rPr>
              <a:t> via their Thesis Inbox or your dashboard.</a:t>
            </a:r>
          </a:p>
          <a:p>
            <a:pPr marL="285750" indent="-285750">
              <a:spcAft>
                <a:spcPts val="1200"/>
              </a:spcAft>
              <a:buFont typeface="Arial" charset="0"/>
              <a:buChar char="•"/>
            </a:pPr>
            <a:r>
              <a:rPr lang="en-US" sz="1400" dirty="0">
                <a:solidFill>
                  <a:srgbClr val="4A69A3"/>
                </a:solidFill>
              </a:rPr>
              <a:t>They access student’s </a:t>
            </a:r>
            <a:r>
              <a:rPr lang="en-US" sz="1400" b="1" dirty="0">
                <a:solidFill>
                  <a:srgbClr val="4A69A3"/>
                </a:solidFill>
              </a:rPr>
              <a:t>thesis-proposal content </a:t>
            </a:r>
            <a:r>
              <a:rPr lang="en-US" sz="1400" dirty="0">
                <a:solidFill>
                  <a:srgbClr val="4A69A3"/>
                </a:solidFill>
              </a:rPr>
              <a:t>via the SharePoint site URL on the dashboard, hard copy, or emailed copy, depending on their expressed preference.  </a:t>
            </a:r>
          </a:p>
        </p:txBody>
      </p:sp>
      <p:sp>
        <p:nvSpPr>
          <p:cNvPr id="9" name="TextBox 8"/>
          <p:cNvSpPr txBox="1"/>
          <p:nvPr/>
        </p:nvSpPr>
        <p:spPr>
          <a:xfrm>
            <a:off x="2222062" y="2064991"/>
            <a:ext cx="1100688" cy="161583"/>
          </a:xfrm>
          <a:prstGeom prst="rect">
            <a:avLst/>
          </a:prstGeom>
          <a:solidFill>
            <a:schemeClr val="tx2"/>
          </a:solidFill>
        </p:spPr>
        <p:txBody>
          <a:bodyPr wrap="square" lIns="0" tIns="0" rIns="0" bIns="0" rtlCol="0">
            <a:spAutoFit/>
          </a:bodyPr>
          <a:lstStyle/>
          <a:p>
            <a:r>
              <a:rPr lang="en-US" sz="1050" b="1" dirty="0">
                <a:solidFill>
                  <a:srgbClr val="00B0F0"/>
                </a:solidFill>
              </a:rPr>
              <a:t>Student’s name</a:t>
            </a:r>
          </a:p>
        </p:txBody>
      </p:sp>
      <p:sp>
        <p:nvSpPr>
          <p:cNvPr id="11" name="Rounded Rectangle 10"/>
          <p:cNvSpPr/>
          <p:nvPr/>
        </p:nvSpPr>
        <p:spPr>
          <a:xfrm>
            <a:off x="3451538" y="3206839"/>
            <a:ext cx="2060620" cy="1931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B0F4B49-5D3C-BA49-A4E0-2B7967FC9AD8}"/>
              </a:ext>
            </a:extLst>
          </p:cNvPr>
          <p:cNvSpPr txBox="1"/>
          <p:nvPr/>
        </p:nvSpPr>
        <p:spPr>
          <a:xfrm>
            <a:off x="7070502" y="1184854"/>
            <a:ext cx="1907243" cy="4524315"/>
          </a:xfrm>
          <a:prstGeom prst="rect">
            <a:avLst/>
          </a:prstGeom>
          <a:noFill/>
          <a:ln>
            <a:solidFill>
              <a:srgbClr val="C00000"/>
            </a:solidFill>
          </a:ln>
        </p:spPr>
        <p:txBody>
          <a:bodyPr wrap="square" rtlCol="0">
            <a:spAutoFit/>
          </a:bodyPr>
          <a:lstStyle/>
          <a:p>
            <a:r>
              <a:rPr lang="en-US" sz="1200" b="1" dirty="0">
                <a:solidFill>
                  <a:srgbClr val="FF0000"/>
                </a:solidFill>
              </a:rPr>
              <a:t>DELEGATES</a:t>
            </a:r>
            <a:r>
              <a:rPr lang="en-US" sz="1200" dirty="0">
                <a:solidFill>
                  <a:srgbClr val="002060"/>
                </a:solidFill>
              </a:rPr>
              <a:t>: Ed Techs and program officers (POs) can record approvals on the TPF by acting as </a:t>
            </a:r>
            <a:r>
              <a:rPr lang="en-US" sz="1200" b="1" dirty="0">
                <a:solidFill>
                  <a:srgbClr val="0070C0"/>
                </a:solidFill>
              </a:rPr>
              <a:t>delegates</a:t>
            </a:r>
            <a:r>
              <a:rPr lang="en-US" sz="1200" dirty="0">
                <a:solidFill>
                  <a:srgbClr val="0070C0"/>
                </a:solidFill>
              </a:rPr>
              <a:t> for </a:t>
            </a:r>
            <a:r>
              <a:rPr lang="en-US" sz="1200" b="1" dirty="0">
                <a:solidFill>
                  <a:srgbClr val="0070C0"/>
                </a:solidFill>
              </a:rPr>
              <a:t>non-NPS faculty advisors</a:t>
            </a:r>
            <a:r>
              <a:rPr lang="en-US" sz="1200" dirty="0">
                <a:solidFill>
                  <a:srgbClr val="0070C0"/>
                </a:solidFill>
              </a:rPr>
              <a:t>. </a:t>
            </a:r>
          </a:p>
          <a:p>
            <a:endParaRPr lang="en-US" sz="1200" dirty="0">
              <a:solidFill>
                <a:srgbClr val="002060"/>
              </a:solidFill>
            </a:endParaRPr>
          </a:p>
          <a:p>
            <a:r>
              <a:rPr lang="en-US" sz="1200" dirty="0">
                <a:solidFill>
                  <a:srgbClr val="002060"/>
                </a:solidFill>
              </a:rPr>
              <a:t>Ed techs and program officers can also serve as </a:t>
            </a:r>
            <a:r>
              <a:rPr lang="en-US" sz="1200" b="1" dirty="0">
                <a:solidFill>
                  <a:srgbClr val="0070C0"/>
                </a:solidFill>
              </a:rPr>
              <a:t>delegates for NPS faculty advisors</a:t>
            </a:r>
            <a:r>
              <a:rPr lang="en-US" sz="1200" dirty="0">
                <a:solidFill>
                  <a:srgbClr val="002060"/>
                </a:solidFill>
              </a:rPr>
              <a:t>. </a:t>
            </a:r>
          </a:p>
          <a:p>
            <a:endParaRPr lang="en-US" sz="1200" dirty="0">
              <a:solidFill>
                <a:srgbClr val="002060"/>
              </a:solidFill>
            </a:endParaRPr>
          </a:p>
          <a:p>
            <a:r>
              <a:rPr lang="en-US" sz="1200" b="1" dirty="0">
                <a:solidFill>
                  <a:srgbClr val="0070C0"/>
                </a:solidFill>
              </a:rPr>
              <a:t>POs, AAs, and department chairs usually have delegates identified in Python</a:t>
            </a:r>
            <a:r>
              <a:rPr lang="en-US" sz="1200" dirty="0">
                <a:solidFill>
                  <a:srgbClr val="002060"/>
                </a:solidFill>
              </a:rPr>
              <a:t>. </a:t>
            </a:r>
          </a:p>
          <a:p>
            <a:endParaRPr lang="en-US" sz="1200" dirty="0">
              <a:solidFill>
                <a:srgbClr val="002060"/>
              </a:solidFill>
            </a:endParaRPr>
          </a:p>
          <a:p>
            <a:r>
              <a:rPr lang="en-US" sz="1200" dirty="0">
                <a:solidFill>
                  <a:srgbClr val="002060"/>
                </a:solidFill>
              </a:rPr>
              <a:t>Delegates do </a:t>
            </a:r>
            <a:r>
              <a:rPr lang="en-US" sz="1200" u="sng" dirty="0">
                <a:solidFill>
                  <a:srgbClr val="002060"/>
                </a:solidFill>
              </a:rPr>
              <a:t>NOT</a:t>
            </a:r>
            <a:r>
              <a:rPr lang="en-US" sz="1200" dirty="0">
                <a:solidFill>
                  <a:srgbClr val="002060"/>
                </a:solidFill>
              </a:rPr>
              <a:t> receive notification of pending approval action needed, but can find pending approval requests in their Thesis Inbox. </a:t>
            </a:r>
            <a:r>
              <a:rPr lang="en-US" sz="1200" b="1" dirty="0">
                <a:solidFill>
                  <a:srgbClr val="C00000"/>
                </a:solidFill>
              </a:rPr>
              <a:t>Delegates act when asked to do so.</a:t>
            </a:r>
          </a:p>
        </p:txBody>
      </p:sp>
    </p:spTree>
    <p:extLst>
      <p:ext uri="{BB962C8B-B14F-4D97-AF65-F5344CB8AC3E}">
        <p14:creationId xmlns:p14="http://schemas.microsoft.com/office/powerpoint/2010/main" val="1586832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418704" cy="369332"/>
          </a:xfrm>
          <a:prstGeom prst="rect">
            <a:avLst/>
          </a:prstGeom>
          <a:noFill/>
        </p:spPr>
        <p:txBody>
          <a:bodyPr wrap="none" rtlCol="0">
            <a:spAutoFit/>
          </a:bodyPr>
          <a:lstStyle/>
          <a:p>
            <a:r>
              <a:rPr lang="en-US" dirty="0">
                <a:solidFill>
                  <a:schemeClr val="bg1"/>
                </a:solidFill>
              </a:rPr>
              <a:t>14</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5" name="TextBox 4"/>
          <p:cNvSpPr txBox="1"/>
          <p:nvPr/>
        </p:nvSpPr>
        <p:spPr>
          <a:xfrm>
            <a:off x="399246" y="785611"/>
            <a:ext cx="8146269" cy="369332"/>
          </a:xfrm>
          <a:prstGeom prst="rect">
            <a:avLst/>
          </a:prstGeom>
          <a:noFill/>
        </p:spPr>
        <p:txBody>
          <a:bodyPr wrap="none" rtlCol="0">
            <a:spAutoFit/>
          </a:bodyPr>
          <a:lstStyle/>
          <a:p>
            <a:r>
              <a:rPr lang="en-US" b="1" dirty="0">
                <a:solidFill>
                  <a:srgbClr val="C00000"/>
                </a:solidFill>
              </a:rPr>
              <a:t>Each reviewer has the option to approve or reject the TPF data or proposal content.</a:t>
            </a:r>
            <a:endParaRPr lang="en-US" dirty="0">
              <a:solidFill>
                <a:srgbClr val="C00000"/>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1415" y="1212582"/>
            <a:ext cx="6362700" cy="3467100"/>
          </a:xfrm>
          <a:prstGeom prst="rect">
            <a:avLst/>
          </a:prstGeom>
          <a:ln>
            <a:solidFill>
              <a:schemeClr val="bg2"/>
            </a:solidFill>
          </a:ln>
        </p:spPr>
      </p:pic>
      <p:sp>
        <p:nvSpPr>
          <p:cNvPr id="8" name="TextBox 7"/>
          <p:cNvSpPr txBox="1"/>
          <p:nvPr/>
        </p:nvSpPr>
        <p:spPr>
          <a:xfrm>
            <a:off x="514617" y="4867675"/>
            <a:ext cx="4173293" cy="1538883"/>
          </a:xfrm>
          <a:prstGeom prst="rect">
            <a:avLst/>
          </a:prstGeom>
          <a:noFill/>
        </p:spPr>
        <p:txBody>
          <a:bodyPr wrap="square" rtlCol="0">
            <a:spAutoFit/>
          </a:bodyPr>
          <a:lstStyle/>
          <a:p>
            <a:pPr marL="285750" indent="-285750">
              <a:spcAft>
                <a:spcPts val="1200"/>
              </a:spcAft>
              <a:buFont typeface="Arial" charset="0"/>
              <a:buChar char="•"/>
            </a:pPr>
            <a:r>
              <a:rPr lang="en-US" sz="1400" dirty="0">
                <a:solidFill>
                  <a:srgbClr val="4A69A3"/>
                </a:solidFill>
              </a:rPr>
              <a:t>If you reject the TPF or proposal, enter a short explanation as to why. This is sent to the student.</a:t>
            </a:r>
          </a:p>
          <a:p>
            <a:pPr marL="285750" indent="-285750">
              <a:spcAft>
                <a:spcPts val="1200"/>
              </a:spcAft>
              <a:buFont typeface="Arial" charset="0"/>
              <a:buChar char="•"/>
            </a:pPr>
            <a:r>
              <a:rPr lang="en-US" sz="1400" dirty="0">
                <a:solidFill>
                  <a:srgbClr val="4A69A3"/>
                </a:solidFill>
              </a:rPr>
              <a:t>The student contacts you for more information or makes the requested changes and then re-starts the routing from the beginning so that everyone is approving the same information.  </a:t>
            </a:r>
          </a:p>
        </p:txBody>
      </p:sp>
      <p:sp>
        <p:nvSpPr>
          <p:cNvPr id="9" name="TextBox 8"/>
          <p:cNvSpPr txBox="1"/>
          <p:nvPr/>
        </p:nvSpPr>
        <p:spPr>
          <a:xfrm>
            <a:off x="2222062" y="2064991"/>
            <a:ext cx="1100688" cy="161583"/>
          </a:xfrm>
          <a:prstGeom prst="rect">
            <a:avLst/>
          </a:prstGeom>
          <a:solidFill>
            <a:schemeClr val="tx2"/>
          </a:solidFill>
        </p:spPr>
        <p:txBody>
          <a:bodyPr wrap="square" lIns="0" tIns="0" rIns="0" bIns="0" rtlCol="0">
            <a:spAutoFit/>
          </a:bodyPr>
          <a:lstStyle/>
          <a:p>
            <a:r>
              <a:rPr lang="en-US" sz="1050" b="1" dirty="0">
                <a:solidFill>
                  <a:srgbClr val="00B0F0"/>
                </a:solidFill>
              </a:rPr>
              <a:t>Your name</a:t>
            </a: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2258" t="3662" r="2590" b="4507"/>
          <a:stretch/>
        </p:blipFill>
        <p:spPr>
          <a:xfrm>
            <a:off x="5022761" y="4237151"/>
            <a:ext cx="3721994" cy="2099256"/>
          </a:xfrm>
          <a:prstGeom prst="rect">
            <a:avLst/>
          </a:prstGeom>
          <a:ln>
            <a:solidFill>
              <a:schemeClr val="bg2"/>
            </a:solidFill>
          </a:ln>
        </p:spPr>
      </p:pic>
      <p:sp>
        <p:nvSpPr>
          <p:cNvPr id="10" name="Down Arrow 9"/>
          <p:cNvSpPr/>
          <p:nvPr/>
        </p:nvSpPr>
        <p:spPr>
          <a:xfrm>
            <a:off x="5059251" y="3425780"/>
            <a:ext cx="246845" cy="746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5361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418704" cy="369332"/>
          </a:xfrm>
          <a:prstGeom prst="rect">
            <a:avLst/>
          </a:prstGeom>
          <a:noFill/>
        </p:spPr>
        <p:txBody>
          <a:bodyPr wrap="none" rtlCol="0">
            <a:spAutoFit/>
          </a:bodyPr>
          <a:lstStyle/>
          <a:p>
            <a:r>
              <a:rPr lang="en-US" dirty="0">
                <a:solidFill>
                  <a:schemeClr val="bg1"/>
                </a:solidFill>
              </a:rPr>
              <a:t>15</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8" name="TextBox 7"/>
          <p:cNvSpPr txBox="1"/>
          <p:nvPr/>
        </p:nvSpPr>
        <p:spPr>
          <a:xfrm>
            <a:off x="218941" y="528034"/>
            <a:ext cx="7540526" cy="369332"/>
          </a:xfrm>
          <a:prstGeom prst="rect">
            <a:avLst/>
          </a:prstGeom>
          <a:noFill/>
        </p:spPr>
        <p:txBody>
          <a:bodyPr wrap="none" rtlCol="0">
            <a:spAutoFit/>
          </a:bodyPr>
          <a:lstStyle/>
          <a:p>
            <a:r>
              <a:rPr lang="en-US" b="1" dirty="0">
                <a:solidFill>
                  <a:srgbClr val="C00000"/>
                </a:solidFill>
              </a:rPr>
              <a:t>The dashboard records the TPF as “completed” in three places, circled below:</a:t>
            </a:r>
            <a:endParaRPr lang="en-US" dirty="0">
              <a:solidFill>
                <a:srgbClr val="C00000"/>
              </a:solidFill>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25228"/>
          <a:stretch/>
        </p:blipFill>
        <p:spPr>
          <a:xfrm>
            <a:off x="297107" y="1357110"/>
            <a:ext cx="3771900" cy="2905798"/>
          </a:xfrm>
          <a:prstGeom prst="rect">
            <a:avLst/>
          </a:prstGeom>
          <a:ln>
            <a:solidFill>
              <a:srgbClr val="002060"/>
            </a:solidFill>
          </a:ln>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010955" y="1313824"/>
            <a:ext cx="3797300" cy="3225800"/>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7107" y="4780388"/>
            <a:ext cx="3759200" cy="1689100"/>
          </a:xfrm>
          <a:prstGeom prst="rect">
            <a:avLst/>
          </a:prstGeom>
          <a:ln>
            <a:solidFill>
              <a:srgbClr val="002060"/>
            </a:solidFill>
          </a:ln>
        </p:spPr>
      </p:pic>
      <p:sp>
        <p:nvSpPr>
          <p:cNvPr id="10" name="TextBox 9"/>
          <p:cNvSpPr txBox="1"/>
          <p:nvPr/>
        </p:nvSpPr>
        <p:spPr>
          <a:xfrm>
            <a:off x="257577" y="1004552"/>
            <a:ext cx="2526269" cy="369332"/>
          </a:xfrm>
          <a:prstGeom prst="rect">
            <a:avLst/>
          </a:prstGeom>
          <a:noFill/>
        </p:spPr>
        <p:txBody>
          <a:bodyPr wrap="none" rtlCol="0">
            <a:spAutoFit/>
          </a:bodyPr>
          <a:lstStyle/>
          <a:p>
            <a:r>
              <a:rPr lang="en-US" dirty="0">
                <a:solidFill>
                  <a:schemeClr val="bg1"/>
                </a:solidFill>
              </a:rPr>
              <a:t>Middle-left of dashboard</a:t>
            </a:r>
          </a:p>
        </p:txBody>
      </p:sp>
      <p:sp>
        <p:nvSpPr>
          <p:cNvPr id="11" name="TextBox 10"/>
          <p:cNvSpPr txBox="1"/>
          <p:nvPr/>
        </p:nvSpPr>
        <p:spPr>
          <a:xfrm>
            <a:off x="4943340" y="989526"/>
            <a:ext cx="1011624" cy="369332"/>
          </a:xfrm>
          <a:prstGeom prst="rect">
            <a:avLst/>
          </a:prstGeom>
          <a:noFill/>
        </p:spPr>
        <p:txBody>
          <a:bodyPr wrap="none" rtlCol="0">
            <a:spAutoFit/>
          </a:bodyPr>
          <a:lstStyle/>
          <a:p>
            <a:r>
              <a:rPr lang="en-US" dirty="0">
                <a:solidFill>
                  <a:schemeClr val="bg1"/>
                </a:solidFill>
              </a:rPr>
              <a:t>Top right</a:t>
            </a:r>
          </a:p>
        </p:txBody>
      </p:sp>
      <p:sp>
        <p:nvSpPr>
          <p:cNvPr id="12" name="TextBox 11"/>
          <p:cNvSpPr txBox="1"/>
          <p:nvPr/>
        </p:nvSpPr>
        <p:spPr>
          <a:xfrm>
            <a:off x="294067" y="4415306"/>
            <a:ext cx="1252715" cy="369332"/>
          </a:xfrm>
          <a:prstGeom prst="rect">
            <a:avLst/>
          </a:prstGeom>
          <a:noFill/>
        </p:spPr>
        <p:txBody>
          <a:bodyPr wrap="none" rtlCol="0">
            <a:spAutoFit/>
          </a:bodyPr>
          <a:lstStyle/>
          <a:p>
            <a:r>
              <a:rPr lang="en-US" dirty="0">
                <a:solidFill>
                  <a:schemeClr val="bg1"/>
                </a:solidFill>
              </a:rPr>
              <a:t>Bottom left</a:t>
            </a:r>
          </a:p>
        </p:txBody>
      </p:sp>
      <p:sp>
        <p:nvSpPr>
          <p:cNvPr id="13" name="Rounded Rectangle 12"/>
          <p:cNvSpPr/>
          <p:nvPr/>
        </p:nvSpPr>
        <p:spPr>
          <a:xfrm>
            <a:off x="309092" y="1609858"/>
            <a:ext cx="2588653" cy="218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5007734" y="2444838"/>
            <a:ext cx="3775658" cy="2210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79041" y="5945745"/>
            <a:ext cx="3775658" cy="22108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0CEB47F-BCCF-2947-B364-C2F1FD0A2557}"/>
              </a:ext>
            </a:extLst>
          </p:cNvPr>
          <p:cNvSpPr txBox="1"/>
          <p:nvPr/>
        </p:nvSpPr>
        <p:spPr>
          <a:xfrm>
            <a:off x="5602310" y="5177307"/>
            <a:ext cx="2301207" cy="584775"/>
          </a:xfrm>
          <a:prstGeom prst="rect">
            <a:avLst/>
          </a:prstGeom>
          <a:solidFill>
            <a:srgbClr val="0070C0"/>
          </a:solidFill>
        </p:spPr>
        <p:txBody>
          <a:bodyPr wrap="none" rtlCol="0">
            <a:spAutoFit/>
          </a:bodyPr>
          <a:lstStyle/>
          <a:p>
            <a:r>
              <a:rPr lang="en-US" sz="3200" dirty="0"/>
              <a:t>You’re done!</a:t>
            </a:r>
          </a:p>
        </p:txBody>
      </p:sp>
    </p:spTree>
    <p:extLst>
      <p:ext uri="{BB962C8B-B14F-4D97-AF65-F5344CB8AC3E}">
        <p14:creationId xmlns:p14="http://schemas.microsoft.com/office/powerpoint/2010/main" val="49842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3320" y="2497915"/>
            <a:ext cx="6775712" cy="26003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itle 3"/>
          <p:cNvSpPr>
            <a:spLocks noGrp="1"/>
          </p:cNvSpPr>
          <p:nvPr>
            <p:ph type="title"/>
          </p:nvPr>
        </p:nvSpPr>
        <p:spPr>
          <a:xfrm>
            <a:off x="2608263"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3" name="Rectangle 2">
            <a:extLst>
              <a:ext uri="{FF2B5EF4-FFF2-40B4-BE49-F238E27FC236}">
                <a16:creationId xmlns:a16="http://schemas.microsoft.com/office/drawing/2014/main" id="{ECCCBCE4-0FA2-4E6D-ABFD-F5B49BE97CDF}"/>
              </a:ext>
            </a:extLst>
          </p:cNvPr>
          <p:cNvSpPr/>
          <p:nvPr/>
        </p:nvSpPr>
        <p:spPr>
          <a:xfrm>
            <a:off x="765495" y="1742285"/>
            <a:ext cx="7613009" cy="2031325"/>
          </a:xfrm>
          <a:prstGeom prst="rect">
            <a:avLst/>
          </a:prstGeom>
        </p:spPr>
        <p:txBody>
          <a:bodyPr wrap="square">
            <a:spAutoFit/>
          </a:bodyPr>
          <a:lstStyle/>
          <a:p>
            <a:pPr marL="285750" indent="-285750">
              <a:buFont typeface="Wingdings" charset="2"/>
              <a:buChar char="Ø"/>
            </a:pPr>
            <a:r>
              <a:rPr lang="en-US" b="1" dirty="0">
                <a:solidFill>
                  <a:srgbClr val="002060"/>
                </a:solidFill>
              </a:rPr>
              <a:t>Departments provide thesis-proposal guidelines and slimmed-down proposal-content templates to students</a:t>
            </a:r>
            <a:br>
              <a:rPr lang="en-US" b="1" dirty="0">
                <a:solidFill>
                  <a:srgbClr val="002060"/>
                </a:solidFill>
              </a:rPr>
            </a:br>
            <a:endParaRPr lang="en-US" b="1" dirty="0">
              <a:solidFill>
                <a:srgbClr val="002060"/>
              </a:solidFill>
            </a:endParaRPr>
          </a:p>
          <a:p>
            <a:pPr marL="285750" indent="-285750">
              <a:buFont typeface="Wingdings" charset="2"/>
              <a:buChar char="Ø"/>
            </a:pPr>
            <a:r>
              <a:rPr lang="en-US" b="1" dirty="0">
                <a:solidFill>
                  <a:srgbClr val="002060"/>
                </a:solidFill>
              </a:rPr>
              <a:t>Students create and route their Thesis Proposal Form (</a:t>
            </a:r>
            <a:r>
              <a:rPr lang="en-US" b="1" dirty="0" err="1">
                <a:solidFill>
                  <a:srgbClr val="002060"/>
                </a:solidFill>
              </a:rPr>
              <a:t>TPF</a:t>
            </a:r>
            <a:r>
              <a:rPr lang="en-US" b="1" dirty="0">
                <a:solidFill>
                  <a:srgbClr val="002060"/>
                </a:solidFill>
              </a:rPr>
              <a:t>) for approval via Python Thesis Dashboard</a:t>
            </a:r>
          </a:p>
          <a:p>
            <a:pPr marL="285750" indent="-285750">
              <a:buFont typeface="Wingdings" charset="2"/>
              <a:buChar char="Ø"/>
            </a:pPr>
            <a:endParaRPr lang="en-US" b="1" dirty="0">
              <a:solidFill>
                <a:srgbClr val="002060"/>
              </a:solidFill>
            </a:endParaRPr>
          </a:p>
          <a:p>
            <a:pPr marL="285750" indent="-285750">
              <a:buFont typeface="Wingdings" charset="2"/>
              <a:buChar char="Ø"/>
            </a:pPr>
            <a:r>
              <a:rPr lang="en-US" b="1" dirty="0">
                <a:solidFill>
                  <a:srgbClr val="002060"/>
                </a:solidFill>
              </a:rPr>
              <a:t>Faculty members and program officers record proposal approvals via </a:t>
            </a:r>
            <a:r>
              <a:rPr lang="en-US" b="1" dirty="0" err="1">
                <a:solidFill>
                  <a:srgbClr val="002060"/>
                </a:solidFill>
              </a:rPr>
              <a:t>TPF</a:t>
            </a:r>
            <a:endParaRPr lang="en-US" b="1" dirty="0">
              <a:solidFill>
                <a:srgbClr val="002060"/>
              </a:solidFill>
            </a:endParaRPr>
          </a:p>
        </p:txBody>
      </p:sp>
      <p:sp>
        <p:nvSpPr>
          <p:cNvPr id="5" name="TextBox 4">
            <a:extLst>
              <a:ext uri="{FF2B5EF4-FFF2-40B4-BE49-F238E27FC236}">
                <a16:creationId xmlns:a16="http://schemas.microsoft.com/office/drawing/2014/main" id="{A344782A-0270-4DBC-A293-9BA5A60BF1E3}"/>
              </a:ext>
            </a:extLst>
          </p:cNvPr>
          <p:cNvSpPr txBox="1"/>
          <p:nvPr/>
        </p:nvSpPr>
        <p:spPr>
          <a:xfrm>
            <a:off x="8711399" y="6226628"/>
            <a:ext cx="301686" cy="369332"/>
          </a:xfrm>
          <a:prstGeom prst="rect">
            <a:avLst/>
          </a:prstGeom>
          <a:noFill/>
        </p:spPr>
        <p:txBody>
          <a:bodyPr wrap="none" rtlCol="0">
            <a:spAutoFit/>
          </a:bodyPr>
          <a:lstStyle/>
          <a:p>
            <a:r>
              <a:rPr lang="en-US" dirty="0">
                <a:solidFill>
                  <a:schemeClr val="bg1"/>
                </a:solidFill>
              </a:rPr>
              <a:t>1</a:t>
            </a:r>
          </a:p>
        </p:txBody>
      </p:sp>
    </p:spTree>
    <p:extLst>
      <p:ext uri="{BB962C8B-B14F-4D97-AF65-F5344CB8AC3E}">
        <p14:creationId xmlns:p14="http://schemas.microsoft.com/office/powerpoint/2010/main" val="136595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0030" y="2362200"/>
            <a:ext cx="6645498" cy="3430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Text Placeholder 2"/>
          <p:cNvSpPr txBox="1">
            <a:spLocks/>
          </p:cNvSpPr>
          <p:nvPr/>
        </p:nvSpPr>
        <p:spPr>
          <a:xfrm>
            <a:off x="0" y="1036224"/>
            <a:ext cx="9040969" cy="5519121"/>
          </a:xfrm>
          <a:prstGeom prst="rect">
            <a:avLst/>
          </a:prstGeom>
        </p:spPr>
        <p:txBody>
          <a:bodyPr vert="horz" lIns="68580" tIns="34290" rIns="68580" bIns="34290" rtlCol="0">
            <a:noAutofit/>
          </a:bodyPr>
          <a:lstStyle>
            <a:lvl1pPr marL="342900" indent="-342900" algn="l" defTabSz="914400" rtl="0" eaLnBrk="1" latinLnBrk="0" hangingPunct="1">
              <a:lnSpc>
                <a:spcPct val="90000"/>
              </a:lnSpc>
              <a:spcBef>
                <a:spcPts val="1000"/>
              </a:spcBef>
              <a:buFont typeface="Wingdings" charset="2"/>
              <a:buChar char="§"/>
              <a:defRPr sz="2400" kern="1200" baseline="0">
                <a:solidFill>
                  <a:srgbClr val="364A7A"/>
                </a:solidFill>
                <a:latin typeface="Minion Pro"/>
                <a:ea typeface="+mn-ea"/>
                <a:cs typeface="Minion Pro"/>
              </a:defRPr>
            </a:lvl1pPr>
            <a:lvl2pPr marL="742950" indent="-285750" algn="l" defTabSz="914400" rtl="0" eaLnBrk="1" latinLnBrk="0" hangingPunct="1">
              <a:lnSpc>
                <a:spcPct val="90000"/>
              </a:lnSpc>
              <a:spcBef>
                <a:spcPts val="500"/>
              </a:spcBef>
              <a:buFont typeface="Wingdings" charset="2"/>
              <a:buChar char="§"/>
              <a:defRPr sz="2400" kern="1200" baseline="0">
                <a:solidFill>
                  <a:srgbClr val="364A7A"/>
                </a:solidFill>
                <a:latin typeface="Minion Pro"/>
                <a:ea typeface="+mn-ea"/>
                <a:cs typeface="Minion Pro"/>
              </a:defRPr>
            </a:lvl2pPr>
            <a:lvl3pPr marL="1143000" indent="-228600" algn="l" defTabSz="914400" rtl="0" eaLnBrk="1" latinLnBrk="0" hangingPunct="1">
              <a:lnSpc>
                <a:spcPct val="90000"/>
              </a:lnSpc>
              <a:spcBef>
                <a:spcPts val="500"/>
              </a:spcBef>
              <a:buFont typeface="Wingdings" charset="2"/>
              <a:buChar char="§"/>
              <a:defRPr sz="2400" kern="1200" baseline="0">
                <a:solidFill>
                  <a:srgbClr val="364A7A"/>
                </a:solidFill>
                <a:latin typeface="Minion Pro"/>
                <a:ea typeface="+mn-ea"/>
                <a:cs typeface="Minion Pro"/>
              </a:defRPr>
            </a:lvl3pPr>
            <a:lvl4pPr marL="1600200" indent="-228600" algn="l" defTabSz="914400" rtl="0" eaLnBrk="1" latinLnBrk="0" hangingPunct="1">
              <a:lnSpc>
                <a:spcPct val="90000"/>
              </a:lnSpc>
              <a:spcBef>
                <a:spcPts val="500"/>
              </a:spcBef>
              <a:buFont typeface="Wingdings" charset="2"/>
              <a:buChar char="§"/>
              <a:defRPr sz="2400" kern="1200" baseline="0">
                <a:solidFill>
                  <a:srgbClr val="364A7A"/>
                </a:solidFill>
                <a:latin typeface="Minion Pro"/>
                <a:ea typeface="+mn-ea"/>
                <a:cs typeface="Minion Pro"/>
              </a:defRPr>
            </a:lvl4pPr>
            <a:lvl5pPr marL="2057400" indent="-228600" algn="l" defTabSz="914400" rtl="0" eaLnBrk="1" latinLnBrk="0" hangingPunct="1">
              <a:lnSpc>
                <a:spcPct val="90000"/>
              </a:lnSpc>
              <a:spcBef>
                <a:spcPts val="500"/>
              </a:spcBef>
              <a:buFont typeface="Wingdings" charset="2"/>
              <a:buChar char="§"/>
              <a:defRPr sz="2400" kern="1200" baseline="0">
                <a:solidFill>
                  <a:srgbClr val="364A7A"/>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spcAft>
                <a:spcPts val="750"/>
              </a:spcAft>
              <a:buFont typeface="+mj-lt"/>
              <a:buAutoNum type="arabicPeriod"/>
            </a:pPr>
            <a:r>
              <a:rPr lang="en-US" sz="1400" b="1" dirty="0">
                <a:solidFill>
                  <a:srgbClr val="002060"/>
                </a:solidFill>
              </a:rPr>
              <a:t>Student, ed tech, program officer, or academic associate creates Thesis Block and Python Thesis Dashboard</a:t>
            </a:r>
            <a:r>
              <a:rPr lang="en-US" sz="1400" dirty="0">
                <a:solidFill>
                  <a:srgbClr val="002060"/>
                </a:solidFill>
              </a:rPr>
              <a:t> by following these </a:t>
            </a:r>
            <a:r>
              <a:rPr lang="en-US" sz="1400" dirty="0">
                <a:solidFill>
                  <a:srgbClr val="002060"/>
                </a:solidFill>
                <a:hlinkClick r:id="rId3"/>
              </a:rPr>
              <a:t>instructions</a:t>
            </a:r>
            <a:r>
              <a:rPr lang="en-US" sz="1400" dirty="0">
                <a:solidFill>
                  <a:srgbClr val="002060"/>
                </a:solidFill>
              </a:rPr>
              <a:t>.</a:t>
            </a:r>
          </a:p>
          <a:p>
            <a:pPr marL="800100" lvl="1" indent="-342900">
              <a:spcAft>
                <a:spcPts val="750"/>
              </a:spcAft>
              <a:buFont typeface="+mj-lt"/>
              <a:buAutoNum type="arabicPeriod"/>
            </a:pPr>
            <a:r>
              <a:rPr lang="en-US" sz="1400" b="1" dirty="0">
                <a:solidFill>
                  <a:srgbClr val="002060"/>
                </a:solidFill>
              </a:rPr>
              <a:t>Student enters and confirms/updates information </a:t>
            </a:r>
            <a:r>
              <a:rPr lang="en-US" sz="1400" dirty="0">
                <a:solidFill>
                  <a:srgbClr val="002060"/>
                </a:solidFill>
              </a:rPr>
              <a:t>required for the Thesis Proposal Form (TPF) milestone, knowing data can be changed later as research evolves:</a:t>
            </a:r>
          </a:p>
          <a:p>
            <a:pPr marL="1200150" lvl="2" indent="-342900">
              <a:spcBef>
                <a:spcPts val="300"/>
              </a:spcBef>
              <a:spcAft>
                <a:spcPts val="300"/>
              </a:spcAft>
            </a:pPr>
            <a:r>
              <a:rPr lang="en-US" sz="1400" dirty="0">
                <a:solidFill>
                  <a:srgbClr val="002060"/>
                </a:solidFill>
              </a:rPr>
              <a:t>Thesis Data section</a:t>
            </a:r>
          </a:p>
          <a:p>
            <a:pPr marL="1657350" lvl="3" indent="-342900">
              <a:spcBef>
                <a:spcPts val="300"/>
              </a:spcBef>
              <a:spcAft>
                <a:spcPts val="300"/>
              </a:spcAft>
              <a:buFont typeface="+mj-lt"/>
              <a:buAutoNum type="arabicPeriod"/>
            </a:pPr>
            <a:r>
              <a:rPr lang="en-US" sz="1300" dirty="0">
                <a:solidFill>
                  <a:srgbClr val="002060"/>
                </a:solidFill>
              </a:rPr>
              <a:t>Thesis Type</a:t>
            </a:r>
          </a:p>
          <a:p>
            <a:pPr marL="1657350" lvl="3" indent="-342900">
              <a:spcBef>
                <a:spcPts val="300"/>
              </a:spcBef>
              <a:spcAft>
                <a:spcPts val="300"/>
              </a:spcAft>
              <a:buFont typeface="+mj-lt"/>
              <a:buAutoNum type="arabicPeriod"/>
            </a:pPr>
            <a:r>
              <a:rPr lang="en-US" sz="1300" dirty="0">
                <a:solidFill>
                  <a:srgbClr val="002060"/>
                </a:solidFill>
              </a:rPr>
              <a:t>Thesis Title</a:t>
            </a:r>
          </a:p>
          <a:p>
            <a:pPr marL="1657350" lvl="3" indent="-342900">
              <a:spcBef>
                <a:spcPts val="300"/>
              </a:spcBef>
              <a:spcAft>
                <a:spcPts val="300"/>
              </a:spcAft>
              <a:buFont typeface="+mj-lt"/>
              <a:buAutoNum type="arabicPeriod"/>
            </a:pPr>
            <a:r>
              <a:rPr lang="en-US" sz="1300" dirty="0">
                <a:solidFill>
                  <a:srgbClr val="002060"/>
                </a:solidFill>
              </a:rPr>
              <a:t>Co-authors</a:t>
            </a:r>
          </a:p>
          <a:p>
            <a:pPr marL="1657350" lvl="3" indent="-342900">
              <a:spcBef>
                <a:spcPts val="300"/>
              </a:spcBef>
              <a:spcAft>
                <a:spcPts val="300"/>
              </a:spcAft>
              <a:buFont typeface="+mj-lt"/>
              <a:buAutoNum type="arabicPeriod"/>
            </a:pPr>
            <a:r>
              <a:rPr lang="en-US" sz="1300" dirty="0">
                <a:solidFill>
                  <a:srgbClr val="002060"/>
                </a:solidFill>
              </a:rPr>
              <a:t>Faculty Advisors</a:t>
            </a:r>
          </a:p>
          <a:p>
            <a:pPr marL="1657350" lvl="3" indent="-342900">
              <a:spcBef>
                <a:spcPts val="300"/>
              </a:spcBef>
              <a:spcAft>
                <a:spcPts val="300"/>
              </a:spcAft>
              <a:buFont typeface="+mj-lt"/>
              <a:buAutoNum type="arabicPeriod"/>
            </a:pPr>
            <a:r>
              <a:rPr lang="en-US" sz="1300" dirty="0">
                <a:solidFill>
                  <a:srgbClr val="002060"/>
                </a:solidFill>
              </a:rPr>
              <a:t>Proposal Abstract (n/a, if not required by dept.)</a:t>
            </a:r>
          </a:p>
          <a:p>
            <a:pPr marL="1657350" lvl="3" indent="-342900">
              <a:spcBef>
                <a:spcPts val="300"/>
              </a:spcBef>
              <a:spcAft>
                <a:spcPts val="300"/>
              </a:spcAft>
              <a:buFont typeface="+mj-lt"/>
              <a:buAutoNum type="arabicPeriod"/>
            </a:pPr>
            <a:r>
              <a:rPr lang="en-US" sz="1300" dirty="0">
                <a:solidFill>
                  <a:srgbClr val="002060"/>
                </a:solidFill>
              </a:rPr>
              <a:t>Keywords </a:t>
            </a:r>
          </a:p>
          <a:p>
            <a:pPr marL="1657350" lvl="3" indent="-342900">
              <a:spcBef>
                <a:spcPts val="300"/>
              </a:spcBef>
              <a:spcAft>
                <a:spcPts val="300"/>
              </a:spcAft>
              <a:buFont typeface="+mj-lt"/>
              <a:buAutoNum type="arabicPeriod"/>
            </a:pPr>
            <a:r>
              <a:rPr lang="en-US" sz="1300" dirty="0">
                <a:solidFill>
                  <a:srgbClr val="002060"/>
                </a:solidFill>
              </a:rPr>
              <a:t>Relevancy Topics</a:t>
            </a:r>
          </a:p>
          <a:p>
            <a:pPr marL="1657350" lvl="3" indent="-342900">
              <a:spcBef>
                <a:spcPts val="300"/>
              </a:spcBef>
              <a:spcAft>
                <a:spcPts val="300"/>
              </a:spcAft>
              <a:buFont typeface="+mj-lt"/>
              <a:buAutoNum type="arabicPeriod"/>
            </a:pPr>
            <a:r>
              <a:rPr lang="en-US" sz="1300" dirty="0">
                <a:solidFill>
                  <a:srgbClr val="002060"/>
                </a:solidFill>
              </a:rPr>
              <a:t>SharePoint URL </a:t>
            </a:r>
          </a:p>
          <a:p>
            <a:pPr marL="1657350" lvl="3" indent="-342900">
              <a:spcBef>
                <a:spcPts val="300"/>
              </a:spcBef>
              <a:spcAft>
                <a:spcPts val="300"/>
              </a:spcAft>
              <a:buFont typeface="+mj-lt"/>
              <a:buAutoNum type="arabicPeriod"/>
            </a:pPr>
            <a:r>
              <a:rPr lang="en-US" sz="1300" dirty="0">
                <a:solidFill>
                  <a:srgbClr val="002060"/>
                </a:solidFill>
              </a:rPr>
              <a:t>Security and Compliance sections</a:t>
            </a:r>
          </a:p>
          <a:p>
            <a:pPr marL="1657350" lvl="3" indent="-342900">
              <a:spcBef>
                <a:spcPts val="300"/>
              </a:spcBef>
              <a:spcAft>
                <a:spcPts val="300"/>
              </a:spcAft>
              <a:buFont typeface="+mj-lt"/>
              <a:buAutoNum type="arabicPeriod"/>
            </a:pPr>
            <a:r>
              <a:rPr lang="en-US" sz="1300" dirty="0">
                <a:solidFill>
                  <a:srgbClr val="002060"/>
                </a:solidFill>
              </a:rPr>
              <a:t>Security classification and distribution statement for Main Document and Final Abstract</a:t>
            </a:r>
          </a:p>
          <a:p>
            <a:pPr marL="1657350" lvl="3" indent="-342900">
              <a:spcBef>
                <a:spcPts val="300"/>
              </a:spcBef>
              <a:spcAft>
                <a:spcPts val="300"/>
              </a:spcAft>
              <a:buFont typeface="+mj-lt"/>
              <a:buAutoNum type="arabicPeriod"/>
            </a:pPr>
            <a:r>
              <a:rPr lang="en-US" sz="1300" dirty="0">
                <a:solidFill>
                  <a:srgbClr val="002060"/>
                </a:solidFill>
              </a:rPr>
              <a:t>Compliance Tasks by Student</a:t>
            </a:r>
          </a:p>
          <a:p>
            <a:pPr marL="1657350" lvl="3" indent="-342900">
              <a:spcBef>
                <a:spcPts val="300"/>
              </a:spcBef>
              <a:spcAft>
                <a:spcPts val="300"/>
              </a:spcAft>
              <a:buFont typeface="+mj-lt"/>
              <a:buAutoNum type="arabicPeriod"/>
            </a:pPr>
            <a:r>
              <a:rPr lang="en-US" sz="1300" dirty="0">
                <a:solidFill>
                  <a:srgbClr val="002060"/>
                </a:solidFill>
              </a:rPr>
              <a:t>Compliance Tasks by Advisor</a:t>
            </a:r>
          </a:p>
          <a:p>
            <a:pPr marL="800100" lvl="1" indent="-342900">
              <a:spcAft>
                <a:spcPts val="750"/>
              </a:spcAft>
              <a:buFont typeface="+mj-lt"/>
              <a:buAutoNum type="arabicPeriod"/>
            </a:pPr>
            <a:r>
              <a:rPr lang="en-US" sz="1400" b="1" dirty="0">
                <a:solidFill>
                  <a:srgbClr val="002060"/>
                </a:solidFill>
              </a:rPr>
              <a:t>Student routes the TPF online in Python</a:t>
            </a:r>
            <a:r>
              <a:rPr lang="en-US" sz="1400" dirty="0">
                <a:solidFill>
                  <a:srgbClr val="002060"/>
                </a:solidFill>
              </a:rPr>
              <a:t>: Open and review form, answer funding question, and </a:t>
            </a:r>
            <a:br>
              <a:rPr lang="en-US" sz="1400" dirty="0">
                <a:solidFill>
                  <a:srgbClr val="002060"/>
                </a:solidFill>
              </a:rPr>
            </a:br>
            <a:r>
              <a:rPr lang="en-US" sz="1400" dirty="0">
                <a:solidFill>
                  <a:srgbClr val="002060"/>
                </a:solidFill>
              </a:rPr>
              <a:t>select “Start Document Routing” in the Student Acknowledgement section. </a:t>
            </a:r>
          </a:p>
          <a:p>
            <a:pPr marL="800100" lvl="1" indent="-342900">
              <a:spcAft>
                <a:spcPts val="1350"/>
              </a:spcAft>
              <a:buFont typeface="+mj-lt"/>
              <a:buAutoNum type="arabicPeriod"/>
            </a:pPr>
            <a:r>
              <a:rPr lang="en-US" sz="1400" dirty="0">
                <a:solidFill>
                  <a:srgbClr val="002060"/>
                </a:solidFill>
              </a:rPr>
              <a:t>Advisors, PO, AA, and Department Chair sequentially record their approvals on the TPF.</a:t>
            </a:r>
          </a:p>
        </p:txBody>
      </p:sp>
      <p:sp>
        <p:nvSpPr>
          <p:cNvPr id="6" name="Title 3"/>
          <p:cNvSpPr>
            <a:spLocks noGrp="1"/>
          </p:cNvSpPr>
          <p:nvPr>
            <p:ph type="title"/>
          </p:nvPr>
        </p:nvSpPr>
        <p:spPr>
          <a:xfrm>
            <a:off x="2608263"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2" name="TextBox 1">
            <a:extLst>
              <a:ext uri="{FF2B5EF4-FFF2-40B4-BE49-F238E27FC236}">
                <a16:creationId xmlns:a16="http://schemas.microsoft.com/office/drawing/2014/main" id="{A0DBAD69-090C-BB44-A70F-2D555935674B}"/>
              </a:ext>
            </a:extLst>
          </p:cNvPr>
          <p:cNvSpPr txBox="1"/>
          <p:nvPr/>
        </p:nvSpPr>
        <p:spPr>
          <a:xfrm>
            <a:off x="8711399" y="6226628"/>
            <a:ext cx="301686" cy="369332"/>
          </a:xfrm>
          <a:prstGeom prst="rect">
            <a:avLst/>
          </a:prstGeom>
          <a:noFill/>
        </p:spPr>
        <p:txBody>
          <a:bodyPr wrap="none" rtlCol="0">
            <a:spAutoFit/>
          </a:bodyPr>
          <a:lstStyle/>
          <a:p>
            <a:r>
              <a:rPr lang="en-US" dirty="0">
                <a:solidFill>
                  <a:schemeClr val="bg1"/>
                </a:solidFill>
              </a:rPr>
              <a:t>2</a:t>
            </a:r>
          </a:p>
        </p:txBody>
      </p:sp>
      <p:sp>
        <p:nvSpPr>
          <p:cNvPr id="3" name="Rectangle 2"/>
          <p:cNvSpPr/>
          <p:nvPr/>
        </p:nvSpPr>
        <p:spPr>
          <a:xfrm>
            <a:off x="383458" y="578667"/>
            <a:ext cx="4572000" cy="400110"/>
          </a:xfrm>
          <a:prstGeom prst="rect">
            <a:avLst/>
          </a:prstGeom>
        </p:spPr>
        <p:txBody>
          <a:bodyPr>
            <a:spAutoFit/>
          </a:bodyPr>
          <a:lstStyle/>
          <a:p>
            <a:r>
              <a:rPr lang="en-US" sz="2000" b="1" dirty="0">
                <a:solidFill>
                  <a:srgbClr val="C00000"/>
                </a:solidFill>
              </a:rPr>
              <a:t>Summary: For situational awareness</a:t>
            </a:r>
            <a:endParaRPr lang="en-US" sz="2000" dirty="0"/>
          </a:p>
        </p:txBody>
      </p:sp>
      <p:sp>
        <p:nvSpPr>
          <p:cNvPr id="5" name="TextBox 4"/>
          <p:cNvSpPr txBox="1"/>
          <p:nvPr/>
        </p:nvSpPr>
        <p:spPr>
          <a:xfrm>
            <a:off x="5621412" y="2466741"/>
            <a:ext cx="3302463" cy="1169551"/>
          </a:xfrm>
          <a:prstGeom prst="rect">
            <a:avLst/>
          </a:prstGeom>
          <a:solidFill>
            <a:srgbClr val="0070C0"/>
          </a:solidFill>
        </p:spPr>
        <p:txBody>
          <a:bodyPr wrap="square" rtlCol="0">
            <a:spAutoFit/>
          </a:bodyPr>
          <a:lstStyle/>
          <a:p>
            <a:r>
              <a:rPr lang="en-US" sz="1400" dirty="0"/>
              <a:t>For more information on what students enter on their dashboard, see “Students: Routing Your Thesis Proposal” on the </a:t>
            </a:r>
            <a:r>
              <a:rPr lang="en-US" sz="1400" dirty="0" err="1"/>
              <a:t>TPO</a:t>
            </a:r>
            <a:r>
              <a:rPr lang="en-US" sz="1400" dirty="0"/>
              <a:t> website: http://my.nps.edu/web/</a:t>
            </a:r>
            <a:br>
              <a:rPr lang="en-US" sz="1400" dirty="0"/>
            </a:br>
            <a:r>
              <a:rPr lang="en-US" sz="1400" dirty="0" err="1"/>
              <a:t>thesisprocessing</a:t>
            </a:r>
            <a:r>
              <a:rPr lang="en-US" sz="1400" dirty="0"/>
              <a:t>/python-help  </a:t>
            </a:r>
          </a:p>
        </p:txBody>
      </p:sp>
    </p:spTree>
    <p:extLst>
      <p:ext uri="{BB962C8B-B14F-4D97-AF65-F5344CB8AC3E}">
        <p14:creationId xmlns:p14="http://schemas.microsoft.com/office/powerpoint/2010/main" val="225374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6530" y="2451100"/>
            <a:ext cx="6645498" cy="3049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E0B5BE9E-8245-4AD3-B47F-FAF76379B974}"/>
              </a:ext>
            </a:extLst>
          </p:cNvPr>
          <p:cNvPicPr>
            <a:picLocks noChangeAspect="1"/>
          </p:cNvPicPr>
          <p:nvPr/>
        </p:nvPicPr>
        <p:blipFill>
          <a:blip r:embed="rId3"/>
          <a:stretch>
            <a:fillRect/>
          </a:stretch>
        </p:blipFill>
        <p:spPr>
          <a:xfrm>
            <a:off x="4240181" y="1852798"/>
            <a:ext cx="4238625" cy="3019425"/>
          </a:xfrm>
          <a:prstGeom prst="rect">
            <a:avLst/>
          </a:prstGeom>
        </p:spPr>
      </p:pic>
      <p:sp>
        <p:nvSpPr>
          <p:cNvPr id="8" name="TextBox 7"/>
          <p:cNvSpPr txBox="1"/>
          <p:nvPr/>
        </p:nvSpPr>
        <p:spPr>
          <a:xfrm>
            <a:off x="120615" y="686468"/>
            <a:ext cx="8791565" cy="738664"/>
          </a:xfrm>
          <a:prstGeom prst="rect">
            <a:avLst/>
          </a:prstGeom>
          <a:solidFill>
            <a:schemeClr val="accent1">
              <a:lumMod val="40000"/>
              <a:lumOff val="60000"/>
            </a:schemeClr>
          </a:solidFill>
        </p:spPr>
        <p:txBody>
          <a:bodyPr wrap="square" rtlCol="0">
            <a:spAutoFit/>
          </a:bodyPr>
          <a:lstStyle/>
          <a:p>
            <a:pPr lvl="0" algn="ctr">
              <a:spcAft>
                <a:spcPts val="1200"/>
              </a:spcAft>
            </a:pPr>
            <a:r>
              <a:rPr lang="en-US" sz="2400" b="1" dirty="0">
                <a:solidFill>
                  <a:srgbClr val="C00000"/>
                </a:solidFill>
              </a:rPr>
              <a:t>**Faculty Advisors**</a:t>
            </a:r>
            <a:br>
              <a:rPr lang="en-US" sz="2400" b="1" dirty="0">
                <a:solidFill>
                  <a:schemeClr val="bg1"/>
                </a:solidFill>
              </a:rPr>
            </a:br>
            <a:r>
              <a:rPr lang="en-US" b="1" dirty="0">
                <a:solidFill>
                  <a:schemeClr val="bg1"/>
                </a:solidFill>
              </a:rPr>
              <a:t>Please review or complete the following under </a:t>
            </a:r>
            <a:r>
              <a:rPr lang="en-US" b="1" dirty="0">
                <a:solidFill>
                  <a:srgbClr val="C00000"/>
                </a:solidFill>
              </a:rPr>
              <a:t>Security and Compliance</a:t>
            </a:r>
            <a:endParaRPr lang="en-US" b="1" dirty="0">
              <a:solidFill>
                <a:schemeClr val="bg1"/>
              </a:solidFill>
            </a:endParaRPr>
          </a:p>
        </p:txBody>
      </p:sp>
      <p:sp>
        <p:nvSpPr>
          <p:cNvPr id="5" name="TextBox 4"/>
          <p:cNvSpPr txBox="1"/>
          <p:nvPr/>
        </p:nvSpPr>
        <p:spPr>
          <a:xfrm>
            <a:off x="348986" y="1720260"/>
            <a:ext cx="3468594" cy="4770537"/>
          </a:xfrm>
          <a:prstGeom prst="rect">
            <a:avLst/>
          </a:prstGeom>
          <a:noFill/>
        </p:spPr>
        <p:txBody>
          <a:bodyPr wrap="square" rtlCol="0">
            <a:spAutoFit/>
          </a:bodyPr>
          <a:lstStyle/>
          <a:p>
            <a:pPr lvl="0">
              <a:spcAft>
                <a:spcPts val="1200"/>
              </a:spcAft>
            </a:pPr>
            <a:r>
              <a:rPr lang="en-US" b="1" dirty="0">
                <a:solidFill>
                  <a:srgbClr val="C00000"/>
                </a:solidFill>
              </a:rPr>
              <a:t>Compliance Tasks</a:t>
            </a:r>
            <a:r>
              <a:rPr lang="en-US" sz="1400" b="1" dirty="0">
                <a:solidFill>
                  <a:srgbClr val="C00000"/>
                </a:solidFill>
              </a:rPr>
              <a:t>:</a:t>
            </a:r>
            <a:r>
              <a:rPr lang="en-US" sz="1400" b="1" dirty="0">
                <a:solidFill>
                  <a:schemeClr val="bg1"/>
                </a:solidFill>
              </a:rPr>
              <a:t> </a:t>
            </a:r>
          </a:p>
          <a:p>
            <a:pPr lvl="0">
              <a:spcAft>
                <a:spcPts val="1200"/>
              </a:spcAft>
            </a:pPr>
            <a:r>
              <a:rPr lang="en-US" sz="1200" b="1" dirty="0">
                <a:solidFill>
                  <a:schemeClr val="bg1"/>
                </a:solidFill>
              </a:rPr>
              <a:t>The purpose of this section is to help you and your students build in time and track progress toward gaining approvals for compliance tasks that can add time to student research. </a:t>
            </a:r>
          </a:p>
          <a:p>
            <a:pPr lvl="0">
              <a:spcAft>
                <a:spcPts val="1200"/>
              </a:spcAft>
            </a:pPr>
            <a:r>
              <a:rPr lang="en-US" sz="1200" dirty="0">
                <a:solidFill>
                  <a:schemeClr val="bg1"/>
                </a:solidFill>
              </a:rPr>
              <a:t>Relevant task(s) or “None Apply” must be selected in each of the two sub-sections </a:t>
            </a:r>
            <a:r>
              <a:rPr lang="en-US" sz="1200" b="1" dirty="0">
                <a:solidFill>
                  <a:schemeClr val="bg1"/>
                </a:solidFill>
              </a:rPr>
              <a:t>before routing the TPF</a:t>
            </a:r>
            <a:r>
              <a:rPr lang="en-US" sz="1200" dirty="0">
                <a:solidFill>
                  <a:schemeClr val="bg1"/>
                </a:solidFill>
              </a:rPr>
              <a:t>:</a:t>
            </a:r>
          </a:p>
          <a:p>
            <a:pPr marL="685800" lvl="1" indent="-228600">
              <a:spcAft>
                <a:spcPts val="1200"/>
              </a:spcAft>
              <a:buFont typeface="+mj-lt"/>
              <a:buAutoNum type="alphaLcPeriod"/>
            </a:pPr>
            <a:r>
              <a:rPr lang="en-US" sz="1200" dirty="0">
                <a:solidFill>
                  <a:schemeClr val="bg1"/>
                </a:solidFill>
              </a:rPr>
              <a:t>By student </a:t>
            </a:r>
          </a:p>
          <a:p>
            <a:pPr marL="685800" lvl="1" indent="-228600">
              <a:spcAft>
                <a:spcPts val="1200"/>
              </a:spcAft>
              <a:buFont typeface="+mj-lt"/>
              <a:buAutoNum type="alphaLcPeriod"/>
            </a:pPr>
            <a:r>
              <a:rPr lang="en-US" sz="1200" dirty="0">
                <a:solidFill>
                  <a:schemeClr val="bg1"/>
                </a:solidFill>
              </a:rPr>
              <a:t>By advisor</a:t>
            </a:r>
          </a:p>
          <a:p>
            <a:pPr lvl="0">
              <a:spcAft>
                <a:spcPts val="1200"/>
              </a:spcAft>
            </a:pPr>
            <a:r>
              <a:rPr lang="en-US" sz="1200" dirty="0">
                <a:solidFill>
                  <a:schemeClr val="bg1"/>
                </a:solidFill>
              </a:rPr>
              <a:t>Students and advisors can enter and edit data in each other’s section. </a:t>
            </a:r>
          </a:p>
          <a:p>
            <a:pPr lvl="0">
              <a:spcAft>
                <a:spcPts val="1200"/>
              </a:spcAft>
            </a:pPr>
            <a:r>
              <a:rPr lang="en-US" sz="1200" dirty="0">
                <a:solidFill>
                  <a:schemeClr val="bg1"/>
                </a:solidFill>
              </a:rPr>
              <a:t>You will receive a notification when your student has made selections in either of these subsection. The email will ask you to 1) review the student’s choices and 2) complete the “Compliance Tasks by Advisor” section if the student hasn’t completed it for you.  </a:t>
            </a:r>
          </a:p>
          <a:p>
            <a:pPr lvl="0">
              <a:spcAft>
                <a:spcPts val="1200"/>
              </a:spcAft>
            </a:pPr>
            <a:r>
              <a:rPr lang="en-US" sz="1200" dirty="0">
                <a:solidFill>
                  <a:schemeClr val="bg1"/>
                </a:solidFill>
              </a:rPr>
              <a:t>Click on the </a:t>
            </a:r>
            <a:r>
              <a:rPr lang="en-US" sz="1200" dirty="0">
                <a:solidFill>
                  <a:srgbClr val="00B0F0"/>
                </a:solidFill>
              </a:rPr>
              <a:t>(edit) </a:t>
            </a:r>
            <a:r>
              <a:rPr lang="en-US" sz="1200" dirty="0">
                <a:solidFill>
                  <a:schemeClr val="bg1"/>
                </a:solidFill>
              </a:rPr>
              <a:t>button next to each of these sections to open its data-entry window (see following slides).</a:t>
            </a:r>
          </a:p>
        </p:txBody>
      </p:sp>
      <p:sp>
        <p:nvSpPr>
          <p:cNvPr id="17" name="Rounded Rectangle 16"/>
          <p:cNvSpPr/>
          <p:nvPr/>
        </p:nvSpPr>
        <p:spPr>
          <a:xfrm>
            <a:off x="4125704" y="3124662"/>
            <a:ext cx="4405314" cy="17103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B937666-6CBD-4446-A4C0-20CDC635ECBB}"/>
              </a:ext>
            </a:extLst>
          </p:cNvPr>
          <p:cNvSpPr txBox="1"/>
          <p:nvPr/>
        </p:nvSpPr>
        <p:spPr>
          <a:xfrm>
            <a:off x="8711399" y="6226628"/>
            <a:ext cx="301686" cy="369332"/>
          </a:xfrm>
          <a:prstGeom prst="rect">
            <a:avLst/>
          </a:prstGeom>
          <a:noFill/>
        </p:spPr>
        <p:txBody>
          <a:bodyPr wrap="none" rtlCol="0">
            <a:spAutoFit/>
          </a:bodyPr>
          <a:lstStyle/>
          <a:p>
            <a:r>
              <a:rPr lang="en-US" dirty="0">
                <a:solidFill>
                  <a:schemeClr val="bg1"/>
                </a:solidFill>
              </a:rPr>
              <a:t>3</a:t>
            </a:r>
          </a:p>
        </p:txBody>
      </p:sp>
      <p:sp>
        <p:nvSpPr>
          <p:cNvPr id="11" name="Title 3">
            <a:extLst>
              <a:ext uri="{FF2B5EF4-FFF2-40B4-BE49-F238E27FC236}">
                <a16:creationId xmlns:a16="http://schemas.microsoft.com/office/drawing/2014/main" id="{11A31340-E702-5749-8DBD-13B4D8BA80F8}"/>
              </a:ext>
            </a:extLst>
          </p:cNvPr>
          <p:cNvSpPr txBox="1">
            <a:spLocks/>
          </p:cNvSpPr>
          <p:nvPr/>
        </p:nvSpPr>
        <p:spPr>
          <a:xfrm>
            <a:off x="2565027" y="0"/>
            <a:ext cx="6535737" cy="64944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b="0" i="0" kern="1100" spc="0">
                <a:solidFill>
                  <a:srgbClr val="364A7A"/>
                </a:solidFill>
                <a:latin typeface="Minion Pro"/>
                <a:ea typeface="+mj-ea"/>
                <a:cs typeface="Minion Pro"/>
              </a:defRPr>
            </a:lvl1pPr>
          </a:lstStyle>
          <a:p>
            <a:pPr algn="r"/>
            <a:r>
              <a:rPr lang="en-US" sz="2400" dirty="0">
                <a:solidFill>
                  <a:schemeClr val="accent4"/>
                </a:solidFill>
                <a:latin typeface="Times" charset="0"/>
                <a:ea typeface="Times" charset="0"/>
                <a:cs typeface="Times" charset="0"/>
              </a:rPr>
              <a:t>Python 2 Thesis Support</a:t>
            </a:r>
          </a:p>
        </p:txBody>
      </p:sp>
      <p:sp>
        <p:nvSpPr>
          <p:cNvPr id="2" name="Rectangle 1"/>
          <p:cNvSpPr/>
          <p:nvPr/>
        </p:nvSpPr>
        <p:spPr>
          <a:xfrm>
            <a:off x="4939048" y="4992488"/>
            <a:ext cx="3367825" cy="1015663"/>
          </a:xfrm>
          <a:prstGeom prst="rect">
            <a:avLst/>
          </a:prstGeom>
        </p:spPr>
        <p:txBody>
          <a:bodyPr wrap="square">
            <a:spAutoFit/>
          </a:bodyPr>
          <a:lstStyle/>
          <a:p>
            <a:pPr lvl="0">
              <a:spcAft>
                <a:spcPts val="1200"/>
              </a:spcAft>
            </a:pPr>
            <a:r>
              <a:rPr lang="en-US" sz="1200" dirty="0">
                <a:solidFill>
                  <a:schemeClr val="bg1"/>
                </a:solidFill>
              </a:rPr>
              <a:t>Once data is entered in the </a:t>
            </a:r>
            <a:r>
              <a:rPr lang="en-US" sz="1200" b="1" dirty="0">
                <a:solidFill>
                  <a:schemeClr val="bg1"/>
                </a:solidFill>
              </a:rPr>
              <a:t>Edit Compliance pop-up windows</a:t>
            </a:r>
            <a:r>
              <a:rPr lang="en-US" sz="1200" dirty="0">
                <a:solidFill>
                  <a:schemeClr val="bg1"/>
                </a:solidFill>
              </a:rPr>
              <a:t>, items selected and their status are displayed on the dashboard itself as </a:t>
            </a:r>
            <a:r>
              <a:rPr lang="en-US" sz="1200" b="1" dirty="0">
                <a:solidFill>
                  <a:srgbClr val="4A69A3"/>
                </a:solidFill>
              </a:rPr>
              <a:t>Pending</a:t>
            </a:r>
            <a:r>
              <a:rPr lang="en-US" sz="1200" dirty="0">
                <a:solidFill>
                  <a:srgbClr val="4A69A3"/>
                </a:solidFill>
              </a:rPr>
              <a:t> </a:t>
            </a:r>
            <a:r>
              <a:rPr lang="en-US" sz="1200" dirty="0">
                <a:solidFill>
                  <a:schemeClr val="bg1"/>
                </a:solidFill>
              </a:rPr>
              <a:t>or </a:t>
            </a:r>
            <a:r>
              <a:rPr lang="en-US" sz="1200" b="1" dirty="0">
                <a:solidFill>
                  <a:schemeClr val="accent6"/>
                </a:solidFill>
              </a:rPr>
              <a:t>Completed</a:t>
            </a:r>
            <a:r>
              <a:rPr lang="en-US" sz="1200" dirty="0">
                <a:solidFill>
                  <a:schemeClr val="bg1"/>
                </a:solidFill>
              </a:rPr>
              <a:t>.  Items are pending until a “completed” date is recorded in the data-entry window.</a:t>
            </a:r>
          </a:p>
        </p:txBody>
      </p:sp>
      <p:sp>
        <p:nvSpPr>
          <p:cNvPr id="3" name="Up Arrow 2"/>
          <p:cNvSpPr/>
          <p:nvPr/>
        </p:nvSpPr>
        <p:spPr>
          <a:xfrm>
            <a:off x="6276779" y="4397138"/>
            <a:ext cx="321972" cy="43788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3908" y="4752304"/>
            <a:ext cx="3495360" cy="1064267"/>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Rounded Rectangle 12"/>
          <p:cNvSpPr/>
          <p:nvPr/>
        </p:nvSpPr>
        <p:spPr>
          <a:xfrm>
            <a:off x="288883" y="2135747"/>
            <a:ext cx="3536142" cy="83927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4" name="Rounded Rectangle 13">
            <a:extLst>
              <a:ext uri="{FF2B5EF4-FFF2-40B4-BE49-F238E27FC236}">
                <a16:creationId xmlns:a16="http://schemas.microsoft.com/office/drawing/2014/main" id="{5A9BF3CA-F314-5C4E-9508-A7997B9F0165}"/>
              </a:ext>
            </a:extLst>
          </p:cNvPr>
          <p:cNvSpPr/>
          <p:nvPr/>
        </p:nvSpPr>
        <p:spPr>
          <a:xfrm>
            <a:off x="5934818" y="3164367"/>
            <a:ext cx="329671" cy="2198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a:extLst>
              <a:ext uri="{FF2B5EF4-FFF2-40B4-BE49-F238E27FC236}">
                <a16:creationId xmlns:a16="http://schemas.microsoft.com/office/drawing/2014/main" id="{07180E8C-E34D-A64C-B2E6-69E605E0C90E}"/>
              </a:ext>
            </a:extLst>
          </p:cNvPr>
          <p:cNvSpPr/>
          <p:nvPr/>
        </p:nvSpPr>
        <p:spPr>
          <a:xfrm>
            <a:off x="5853631" y="3972401"/>
            <a:ext cx="329671" cy="2198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667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6530" y="2451100"/>
            <a:ext cx="6645498" cy="3049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8C05737B-3F12-4B77-BB62-9D8761946831}"/>
              </a:ext>
            </a:extLst>
          </p:cNvPr>
          <p:cNvPicPr>
            <a:picLocks noChangeAspect="1"/>
          </p:cNvPicPr>
          <p:nvPr/>
        </p:nvPicPr>
        <p:blipFill>
          <a:blip r:embed="rId3"/>
          <a:stretch>
            <a:fillRect/>
          </a:stretch>
        </p:blipFill>
        <p:spPr>
          <a:xfrm>
            <a:off x="4208924" y="545154"/>
            <a:ext cx="4696718" cy="6020238"/>
          </a:xfrm>
          <a:prstGeom prst="rect">
            <a:avLst/>
          </a:prstGeom>
        </p:spPr>
      </p:pic>
      <p:sp>
        <p:nvSpPr>
          <p:cNvPr id="6" name="Title 3"/>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8" name="TextBox 7"/>
          <p:cNvSpPr txBox="1"/>
          <p:nvPr/>
        </p:nvSpPr>
        <p:spPr>
          <a:xfrm>
            <a:off x="185009" y="803682"/>
            <a:ext cx="8553485" cy="769441"/>
          </a:xfrm>
          <a:prstGeom prst="rect">
            <a:avLst/>
          </a:prstGeom>
          <a:noFill/>
        </p:spPr>
        <p:txBody>
          <a:bodyPr wrap="square" rtlCol="0">
            <a:spAutoFit/>
          </a:bodyPr>
          <a:lstStyle/>
          <a:p>
            <a:pPr lvl="0">
              <a:spcAft>
                <a:spcPts val="1200"/>
              </a:spcAft>
            </a:pPr>
            <a:r>
              <a:rPr lang="en-US" b="1" dirty="0">
                <a:solidFill>
                  <a:srgbClr val="C00000"/>
                </a:solidFill>
              </a:rPr>
              <a:t>Compliance Tasks (by Student)</a:t>
            </a:r>
          </a:p>
          <a:p>
            <a:pPr lvl="0">
              <a:spcAft>
                <a:spcPts val="1200"/>
              </a:spcAft>
            </a:pPr>
            <a:r>
              <a:rPr lang="en-US" sz="1600" b="1" dirty="0">
                <a:solidFill>
                  <a:schemeClr val="bg1"/>
                </a:solidFill>
              </a:rPr>
              <a:t>     Action: Review student’s selections </a:t>
            </a:r>
            <a:endParaRPr lang="en-US" sz="1600" dirty="0">
              <a:solidFill>
                <a:schemeClr val="bg1"/>
              </a:solidFill>
            </a:endParaRPr>
          </a:p>
        </p:txBody>
      </p:sp>
      <p:sp>
        <p:nvSpPr>
          <p:cNvPr id="5" name="TextBox 4"/>
          <p:cNvSpPr txBox="1"/>
          <p:nvPr/>
        </p:nvSpPr>
        <p:spPr>
          <a:xfrm>
            <a:off x="241545" y="1680966"/>
            <a:ext cx="3691358" cy="4508927"/>
          </a:xfrm>
          <a:prstGeom prst="rect">
            <a:avLst/>
          </a:prstGeom>
          <a:noFill/>
        </p:spPr>
        <p:txBody>
          <a:bodyPr wrap="square" rtlCol="0">
            <a:spAutoFit/>
          </a:bodyPr>
          <a:lstStyle/>
          <a:p>
            <a:pPr lvl="0">
              <a:spcAft>
                <a:spcPts val="1200"/>
              </a:spcAft>
            </a:pPr>
            <a:r>
              <a:rPr lang="en-US" sz="1200" dirty="0">
                <a:solidFill>
                  <a:schemeClr val="bg1"/>
                </a:solidFill>
              </a:rPr>
              <a:t>Students check tasks that apply, if any. Most students will check “</a:t>
            </a:r>
            <a:r>
              <a:rPr lang="en-US" sz="1200" b="1" dirty="0">
                <a:solidFill>
                  <a:schemeClr val="accent1"/>
                </a:solidFill>
              </a:rPr>
              <a:t>None of the items in this section apply</a:t>
            </a:r>
            <a:r>
              <a:rPr lang="en-US" sz="1200" b="1" dirty="0">
                <a:solidFill>
                  <a:srgbClr val="002060"/>
                </a:solidFill>
              </a:rPr>
              <a:t>.</a:t>
            </a:r>
            <a:r>
              <a:rPr lang="en-US" sz="1200" dirty="0">
                <a:solidFill>
                  <a:schemeClr val="bg1"/>
                </a:solidFill>
              </a:rPr>
              <a:t>” </a:t>
            </a:r>
          </a:p>
          <a:p>
            <a:pPr lvl="0">
              <a:spcAft>
                <a:spcPts val="1200"/>
              </a:spcAft>
            </a:pPr>
            <a:r>
              <a:rPr lang="en-US" sz="1200" b="1" dirty="0">
                <a:solidFill>
                  <a:srgbClr val="C00000"/>
                </a:solidFill>
              </a:rPr>
              <a:t>NOTE</a:t>
            </a:r>
            <a:r>
              <a:rPr lang="en-US" sz="1200" dirty="0">
                <a:solidFill>
                  <a:schemeClr val="bg1"/>
                </a:solidFill>
              </a:rPr>
              <a:t>: All students </a:t>
            </a:r>
            <a:r>
              <a:rPr lang="en-US" sz="1200" u="sng" dirty="0">
                <a:solidFill>
                  <a:schemeClr val="bg1"/>
                </a:solidFill>
              </a:rPr>
              <a:t>must</a:t>
            </a:r>
            <a:r>
              <a:rPr lang="en-US" sz="1200" dirty="0">
                <a:solidFill>
                  <a:schemeClr val="bg1"/>
                </a:solidFill>
              </a:rPr>
              <a:t> complete the </a:t>
            </a:r>
            <a:r>
              <a:rPr lang="en-US" sz="1200" b="1" dirty="0">
                <a:solidFill>
                  <a:schemeClr val="accent1"/>
                </a:solidFill>
              </a:rPr>
              <a:t>Human Research Protection Program</a:t>
            </a:r>
            <a:r>
              <a:rPr lang="en-US" sz="1200" dirty="0">
                <a:solidFill>
                  <a:schemeClr val="bg1"/>
                </a:solidFill>
              </a:rPr>
              <a:t> questions, answering </a:t>
            </a:r>
            <a:r>
              <a:rPr lang="en-US" sz="1200" b="1" dirty="0">
                <a:solidFill>
                  <a:schemeClr val="bg1"/>
                </a:solidFill>
              </a:rPr>
              <a:t>Yes</a:t>
            </a:r>
            <a:r>
              <a:rPr lang="en-US" sz="1200" dirty="0">
                <a:solidFill>
                  <a:schemeClr val="bg1"/>
                </a:solidFill>
              </a:rPr>
              <a:t> or </a:t>
            </a:r>
            <a:r>
              <a:rPr lang="en-US" sz="1200" b="1" dirty="0">
                <a:solidFill>
                  <a:schemeClr val="bg1"/>
                </a:solidFill>
              </a:rPr>
              <a:t>No</a:t>
            </a:r>
            <a:r>
              <a:rPr lang="en-US" sz="1200" dirty="0">
                <a:solidFill>
                  <a:schemeClr val="bg1"/>
                </a:solidFill>
              </a:rPr>
              <a:t> for each item. </a:t>
            </a:r>
          </a:p>
          <a:p>
            <a:pPr marL="274320" lvl="0">
              <a:spcAft>
                <a:spcPts val="1200"/>
              </a:spcAft>
            </a:pPr>
            <a:br>
              <a:rPr lang="en-US" sz="500" dirty="0">
                <a:solidFill>
                  <a:schemeClr val="bg1"/>
                </a:solidFill>
              </a:rPr>
            </a:br>
            <a:r>
              <a:rPr lang="en-US" sz="1200" dirty="0">
                <a:solidFill>
                  <a:schemeClr val="bg1"/>
                </a:solidFill>
              </a:rPr>
              <a:t>—If “</a:t>
            </a:r>
            <a:r>
              <a:rPr lang="en-US" sz="1200" b="1" dirty="0">
                <a:solidFill>
                  <a:schemeClr val="bg1"/>
                </a:solidFill>
              </a:rPr>
              <a:t>No</a:t>
            </a:r>
            <a:r>
              <a:rPr lang="en-US" sz="1200" dirty="0">
                <a:solidFill>
                  <a:schemeClr val="bg1"/>
                </a:solidFill>
              </a:rPr>
              <a:t>” is selected for all items in HRPP, then “</a:t>
            </a:r>
            <a:r>
              <a:rPr lang="en-US" sz="1200" b="1" dirty="0">
                <a:solidFill>
                  <a:schemeClr val="accent1"/>
                </a:solidFill>
              </a:rPr>
              <a:t>None of the items in this section </a:t>
            </a:r>
            <a:r>
              <a:rPr lang="en-US" sz="1200" dirty="0">
                <a:solidFill>
                  <a:schemeClr val="accent1"/>
                </a:solidFill>
              </a:rPr>
              <a:t>apply</a:t>
            </a:r>
            <a:r>
              <a:rPr lang="en-US" sz="1200" dirty="0">
                <a:solidFill>
                  <a:schemeClr val="bg1"/>
                </a:solidFill>
              </a:rPr>
              <a:t>” above is allowed. </a:t>
            </a:r>
            <a:br>
              <a:rPr lang="en-US" sz="1200" dirty="0">
                <a:solidFill>
                  <a:schemeClr val="bg1"/>
                </a:solidFill>
              </a:rPr>
            </a:br>
            <a:br>
              <a:rPr lang="en-US" sz="1200" dirty="0">
                <a:solidFill>
                  <a:schemeClr val="bg1"/>
                </a:solidFill>
              </a:rPr>
            </a:br>
            <a:r>
              <a:rPr lang="en-US" sz="1200" dirty="0">
                <a:solidFill>
                  <a:schemeClr val="bg1"/>
                </a:solidFill>
              </a:rPr>
              <a:t>—If “</a:t>
            </a:r>
            <a:r>
              <a:rPr lang="en-US" sz="1200" b="1" dirty="0">
                <a:solidFill>
                  <a:schemeClr val="bg1"/>
                </a:solidFill>
              </a:rPr>
              <a:t>Yes</a:t>
            </a:r>
            <a:r>
              <a:rPr lang="en-US" sz="1200" dirty="0">
                <a:solidFill>
                  <a:schemeClr val="bg1"/>
                </a:solidFill>
              </a:rPr>
              <a:t>” is selected for any items in HRPP, then “</a:t>
            </a:r>
            <a:r>
              <a:rPr lang="en-US" sz="1200" b="1" dirty="0">
                <a:solidFill>
                  <a:schemeClr val="accent1"/>
                </a:solidFill>
              </a:rPr>
              <a:t>Human Subjects protocol review by IRB</a:t>
            </a:r>
            <a:r>
              <a:rPr lang="en-US" sz="1200" dirty="0">
                <a:solidFill>
                  <a:schemeClr val="bg1"/>
                </a:solidFill>
              </a:rPr>
              <a:t>” auto-checks above. </a:t>
            </a:r>
            <a:r>
              <a:rPr lang="en-US" sz="1200" i="1" dirty="0">
                <a:solidFill>
                  <a:schemeClr val="bg1"/>
                </a:solidFill>
              </a:rPr>
              <a:t>Student’s IRB review and/or protocol number will need to be entered later.</a:t>
            </a:r>
            <a:br>
              <a:rPr lang="en-US" sz="1200" i="1" dirty="0">
                <a:solidFill>
                  <a:schemeClr val="bg1"/>
                </a:solidFill>
              </a:rPr>
            </a:br>
            <a:endParaRPr lang="en-US" sz="1200" i="1" dirty="0">
              <a:solidFill>
                <a:schemeClr val="bg1"/>
              </a:solidFill>
            </a:endParaRPr>
          </a:p>
          <a:p>
            <a:pPr>
              <a:spcAft>
                <a:spcPts val="1200"/>
              </a:spcAft>
            </a:pPr>
            <a:r>
              <a:rPr lang="en-US" sz="1200" b="1" dirty="0">
                <a:solidFill>
                  <a:srgbClr val="C00000"/>
                </a:solidFill>
              </a:rPr>
              <a:t>OPTIONAL TRACKING</a:t>
            </a:r>
            <a:r>
              <a:rPr lang="en-US" sz="1200" dirty="0">
                <a:solidFill>
                  <a:schemeClr val="bg1"/>
                </a:solidFill>
              </a:rPr>
              <a:t>: Students can then use the </a:t>
            </a:r>
            <a:r>
              <a:rPr lang="en-US" sz="1200" b="1" dirty="0">
                <a:solidFill>
                  <a:schemeClr val="bg1"/>
                </a:solidFill>
              </a:rPr>
              <a:t>Request Submitted </a:t>
            </a:r>
            <a:r>
              <a:rPr lang="en-US" sz="1200" dirty="0">
                <a:solidFill>
                  <a:schemeClr val="bg1"/>
                </a:solidFill>
              </a:rPr>
              <a:t>and </a:t>
            </a:r>
            <a:r>
              <a:rPr lang="en-US" sz="1200" b="1" dirty="0">
                <a:solidFill>
                  <a:schemeClr val="bg1"/>
                </a:solidFill>
              </a:rPr>
              <a:t>Approval Received/Completed </a:t>
            </a:r>
            <a:r>
              <a:rPr lang="en-US" sz="1200" dirty="0">
                <a:solidFill>
                  <a:schemeClr val="bg1"/>
                </a:solidFill>
              </a:rPr>
              <a:t>columns to keep track of compliance tasks in one place. </a:t>
            </a:r>
            <a:br>
              <a:rPr lang="en-US" sz="1200" dirty="0">
                <a:solidFill>
                  <a:schemeClr val="bg1"/>
                </a:solidFill>
              </a:rPr>
            </a:br>
            <a:br>
              <a:rPr lang="en-US" sz="1200" dirty="0">
                <a:solidFill>
                  <a:schemeClr val="bg1"/>
                </a:solidFill>
              </a:rPr>
            </a:br>
            <a:r>
              <a:rPr lang="en-US" sz="1200" dirty="0">
                <a:solidFill>
                  <a:schemeClr val="bg1"/>
                </a:solidFill>
              </a:rPr>
              <a:t>Dates dates do </a:t>
            </a:r>
            <a:r>
              <a:rPr lang="en-US" sz="1200" u="sng" dirty="0">
                <a:solidFill>
                  <a:schemeClr val="bg1"/>
                </a:solidFill>
              </a:rPr>
              <a:t>NOT</a:t>
            </a:r>
            <a:r>
              <a:rPr lang="en-US" sz="1200" dirty="0">
                <a:solidFill>
                  <a:schemeClr val="bg1"/>
                </a:solidFill>
              </a:rPr>
              <a:t> need to be entered for your thesis to be approved by your department or to be accepted by TPO. </a:t>
            </a:r>
          </a:p>
        </p:txBody>
      </p:sp>
      <p:sp>
        <p:nvSpPr>
          <p:cNvPr id="17" name="Rounded Rectangle 16"/>
          <p:cNvSpPr/>
          <p:nvPr/>
        </p:nvSpPr>
        <p:spPr>
          <a:xfrm>
            <a:off x="4267199" y="4008866"/>
            <a:ext cx="4405314" cy="4286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242724" y="1303767"/>
            <a:ext cx="1938339" cy="2535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214812" y="3970766"/>
            <a:ext cx="2343151" cy="2726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271963" y="4437490"/>
            <a:ext cx="742951" cy="17489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4267200" y="6257925"/>
            <a:ext cx="1104901" cy="2143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a:extLst>
              <a:ext uri="{FF2B5EF4-FFF2-40B4-BE49-F238E27FC236}">
                <a16:creationId xmlns:a16="http://schemas.microsoft.com/office/drawing/2014/main" id="{DDDE0C26-9D33-2D49-8976-A0B5BAC2768F}"/>
              </a:ext>
            </a:extLst>
          </p:cNvPr>
          <p:cNvSpPr/>
          <p:nvPr/>
        </p:nvSpPr>
        <p:spPr>
          <a:xfrm>
            <a:off x="3081528" y="6108192"/>
            <a:ext cx="1069848" cy="45720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SAVE!</a:t>
            </a:r>
          </a:p>
        </p:txBody>
      </p:sp>
      <p:sp>
        <p:nvSpPr>
          <p:cNvPr id="15" name="TextBox 14">
            <a:extLst>
              <a:ext uri="{FF2B5EF4-FFF2-40B4-BE49-F238E27FC236}">
                <a16:creationId xmlns:a16="http://schemas.microsoft.com/office/drawing/2014/main" id="{1A9C119F-26C1-F340-A987-094AF778E1BD}"/>
              </a:ext>
            </a:extLst>
          </p:cNvPr>
          <p:cNvSpPr txBox="1"/>
          <p:nvPr/>
        </p:nvSpPr>
        <p:spPr>
          <a:xfrm>
            <a:off x="8711399" y="6248400"/>
            <a:ext cx="301686" cy="369332"/>
          </a:xfrm>
          <a:prstGeom prst="rect">
            <a:avLst/>
          </a:prstGeom>
          <a:noFill/>
        </p:spPr>
        <p:txBody>
          <a:bodyPr wrap="none" rtlCol="0">
            <a:spAutoFit/>
          </a:bodyPr>
          <a:lstStyle/>
          <a:p>
            <a:r>
              <a:rPr lang="en-US" dirty="0">
                <a:solidFill>
                  <a:schemeClr val="bg1"/>
                </a:solidFill>
              </a:rPr>
              <a:t>4</a:t>
            </a:r>
          </a:p>
        </p:txBody>
      </p:sp>
      <p:sp>
        <p:nvSpPr>
          <p:cNvPr id="18" name="Rounded Rectangle 17"/>
          <p:cNvSpPr/>
          <p:nvPr/>
        </p:nvSpPr>
        <p:spPr>
          <a:xfrm rot="5400000">
            <a:off x="3260919" y="2439600"/>
            <a:ext cx="2439088" cy="1674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Brace 15"/>
          <p:cNvSpPr/>
          <p:nvPr/>
        </p:nvSpPr>
        <p:spPr>
          <a:xfrm>
            <a:off x="3773510" y="1429556"/>
            <a:ext cx="412124" cy="2446985"/>
          </a:xfrm>
          <a:prstGeom prst="leftBrace">
            <a:avLst>
              <a:gd name="adj1" fmla="val 8333"/>
              <a:gd name="adj2" fmla="val 219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297114" y="1236371"/>
            <a:ext cx="2157963" cy="253916"/>
          </a:xfrm>
          <a:prstGeom prst="rect">
            <a:avLst/>
          </a:prstGeom>
          <a:noFill/>
        </p:spPr>
        <p:txBody>
          <a:bodyPr wrap="none" rtlCol="0">
            <a:spAutoFit/>
          </a:bodyPr>
          <a:lstStyle/>
          <a:p>
            <a:r>
              <a:rPr lang="en-US" sz="1050" b="1" dirty="0">
                <a:solidFill>
                  <a:srgbClr val="C00000"/>
                </a:solidFill>
              </a:rPr>
              <a:t>TRACKING (optional except for IRB)</a:t>
            </a:r>
            <a:endParaRPr lang="en-US" sz="1050" dirty="0"/>
          </a:p>
        </p:txBody>
      </p:sp>
      <p:sp>
        <p:nvSpPr>
          <p:cNvPr id="20" name="Left Brace 19"/>
          <p:cNvSpPr/>
          <p:nvPr/>
        </p:nvSpPr>
        <p:spPr>
          <a:xfrm rot="16200000">
            <a:off x="7192347" y="348800"/>
            <a:ext cx="386368" cy="2213022"/>
          </a:xfrm>
          <a:prstGeom prst="leftBrace">
            <a:avLst>
              <a:gd name="adj1" fmla="val 8333"/>
              <a:gd name="adj2" fmla="val 507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62356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6530" y="2451100"/>
            <a:ext cx="6645498" cy="3049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itle 3"/>
          <p:cNvSpPr>
            <a:spLocks noGrp="1"/>
          </p:cNvSpPr>
          <p:nvPr>
            <p:ph type="title"/>
          </p:nvPr>
        </p:nvSpPr>
        <p:spPr>
          <a:xfrm>
            <a:off x="2608263"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5" name="TextBox 4"/>
          <p:cNvSpPr txBox="1"/>
          <p:nvPr/>
        </p:nvSpPr>
        <p:spPr>
          <a:xfrm>
            <a:off x="467711" y="2886354"/>
            <a:ext cx="3097121" cy="2800767"/>
          </a:xfrm>
          <a:prstGeom prst="rect">
            <a:avLst/>
          </a:prstGeom>
          <a:noFill/>
        </p:spPr>
        <p:txBody>
          <a:bodyPr wrap="square" rtlCol="0">
            <a:spAutoFit/>
          </a:bodyPr>
          <a:lstStyle/>
          <a:p>
            <a:pPr lvl="0">
              <a:spcAft>
                <a:spcPts val="1200"/>
              </a:spcAft>
            </a:pPr>
            <a:r>
              <a:rPr lang="en-US" sz="1200" dirty="0">
                <a:solidFill>
                  <a:schemeClr val="bg1"/>
                </a:solidFill>
              </a:rPr>
              <a:t>Check those that apply, if any. Most advisors (or students for them) will check “</a:t>
            </a:r>
            <a:r>
              <a:rPr lang="en-US" sz="1200" b="1" dirty="0">
                <a:solidFill>
                  <a:schemeClr val="accent1"/>
                </a:solidFill>
              </a:rPr>
              <a:t>None of the items listed here apply</a:t>
            </a:r>
            <a:r>
              <a:rPr lang="en-US" sz="1200" b="1" dirty="0">
                <a:solidFill>
                  <a:srgbClr val="002060"/>
                </a:solidFill>
              </a:rPr>
              <a:t>.</a:t>
            </a:r>
            <a:r>
              <a:rPr lang="en-US" sz="1200" dirty="0">
                <a:solidFill>
                  <a:schemeClr val="bg1"/>
                </a:solidFill>
              </a:rPr>
              <a:t>”</a:t>
            </a:r>
          </a:p>
          <a:p>
            <a:pPr lvl="0">
              <a:spcAft>
                <a:spcPts val="1200"/>
              </a:spcAft>
            </a:pPr>
            <a:endParaRPr lang="en-US" sz="1200" dirty="0">
              <a:solidFill>
                <a:schemeClr val="bg1"/>
              </a:solidFill>
            </a:endParaRPr>
          </a:p>
          <a:p>
            <a:pPr>
              <a:spcAft>
                <a:spcPts val="1200"/>
              </a:spcAft>
            </a:pPr>
            <a:r>
              <a:rPr lang="en-US" sz="1200" b="1" dirty="0">
                <a:solidFill>
                  <a:srgbClr val="FF0000"/>
                </a:solidFill>
              </a:rPr>
              <a:t>OPTIONAL TRACKING</a:t>
            </a:r>
            <a:r>
              <a:rPr lang="en-US" sz="1200" dirty="0">
                <a:solidFill>
                  <a:schemeClr val="bg1"/>
                </a:solidFill>
              </a:rPr>
              <a:t>: If an item is checked, then the advisor (or student) can opt to use the </a:t>
            </a:r>
            <a:r>
              <a:rPr lang="en-US" sz="1200" b="1" dirty="0">
                <a:solidFill>
                  <a:schemeClr val="bg1"/>
                </a:solidFill>
              </a:rPr>
              <a:t>Request Submitted </a:t>
            </a:r>
            <a:r>
              <a:rPr lang="en-US" sz="1200" dirty="0">
                <a:solidFill>
                  <a:schemeClr val="bg1"/>
                </a:solidFill>
              </a:rPr>
              <a:t>and </a:t>
            </a:r>
            <a:r>
              <a:rPr lang="en-US" sz="1200" b="1" dirty="0">
                <a:solidFill>
                  <a:schemeClr val="bg1"/>
                </a:solidFill>
              </a:rPr>
              <a:t>Approval Received/Completed</a:t>
            </a:r>
            <a:r>
              <a:rPr lang="en-US" sz="1200" dirty="0">
                <a:solidFill>
                  <a:schemeClr val="bg1"/>
                </a:solidFill>
              </a:rPr>
              <a:t> columns to keep track of compliance tasks in one place. </a:t>
            </a:r>
            <a:br>
              <a:rPr lang="en-US" sz="1200" dirty="0">
                <a:solidFill>
                  <a:schemeClr val="bg1"/>
                </a:solidFill>
              </a:rPr>
            </a:br>
            <a:br>
              <a:rPr lang="en-US" sz="1200" dirty="0">
                <a:solidFill>
                  <a:schemeClr val="bg1"/>
                </a:solidFill>
              </a:rPr>
            </a:br>
            <a:r>
              <a:rPr lang="en-US" sz="1200" dirty="0">
                <a:solidFill>
                  <a:schemeClr val="bg1"/>
                </a:solidFill>
              </a:rPr>
              <a:t>These dates do NOT need to be entered to have the thesis approved by the department or accepted by TPO. </a:t>
            </a:r>
          </a:p>
        </p:txBody>
      </p:sp>
      <p:sp>
        <p:nvSpPr>
          <p:cNvPr id="9" name="Rounded Rectangle 8"/>
          <p:cNvSpPr/>
          <p:nvPr/>
        </p:nvSpPr>
        <p:spPr>
          <a:xfrm>
            <a:off x="4101072" y="2348473"/>
            <a:ext cx="323290" cy="1809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4267199" y="4008866"/>
            <a:ext cx="4405314" cy="7917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961"/>
          <a:stretch/>
        </p:blipFill>
        <p:spPr>
          <a:xfrm>
            <a:off x="3903098" y="1825624"/>
            <a:ext cx="4905375" cy="4265613"/>
          </a:xfrm>
          <a:prstGeom prst="rect">
            <a:avLst/>
          </a:prstGeom>
          <a:effectLst>
            <a:outerShdw blurRad="50800" dist="38100" dir="2700000" algn="tl" rotWithShape="0">
              <a:prstClr val="black">
                <a:alpha val="40000"/>
              </a:prstClr>
            </a:outerShdw>
          </a:effectLst>
        </p:spPr>
      </p:pic>
      <p:sp>
        <p:nvSpPr>
          <p:cNvPr id="11" name="Rounded Rectangle 10"/>
          <p:cNvSpPr/>
          <p:nvPr/>
        </p:nvSpPr>
        <p:spPr>
          <a:xfrm>
            <a:off x="3945961" y="2861103"/>
            <a:ext cx="2028825" cy="28690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7F88167C-018C-8343-A15C-E6A631CAFF83}"/>
              </a:ext>
            </a:extLst>
          </p:cNvPr>
          <p:cNvSpPr/>
          <p:nvPr/>
        </p:nvSpPr>
        <p:spPr>
          <a:xfrm>
            <a:off x="4031226" y="5628661"/>
            <a:ext cx="1327355" cy="2805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Arrow 2">
            <a:extLst>
              <a:ext uri="{FF2B5EF4-FFF2-40B4-BE49-F238E27FC236}">
                <a16:creationId xmlns:a16="http://schemas.microsoft.com/office/drawing/2014/main" id="{C2358501-4C35-864C-A85E-1D4268D857D3}"/>
              </a:ext>
            </a:extLst>
          </p:cNvPr>
          <p:cNvSpPr/>
          <p:nvPr/>
        </p:nvSpPr>
        <p:spPr>
          <a:xfrm>
            <a:off x="2779776" y="5568696"/>
            <a:ext cx="1069848" cy="45720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SAVE!</a:t>
            </a:r>
          </a:p>
        </p:txBody>
      </p:sp>
      <p:sp>
        <p:nvSpPr>
          <p:cNvPr id="12" name="TextBox 11">
            <a:extLst>
              <a:ext uri="{FF2B5EF4-FFF2-40B4-BE49-F238E27FC236}">
                <a16:creationId xmlns:a16="http://schemas.microsoft.com/office/drawing/2014/main" id="{FF0DA3EB-676A-DE4D-BBA5-D83CB1261402}"/>
              </a:ext>
            </a:extLst>
          </p:cNvPr>
          <p:cNvSpPr txBox="1"/>
          <p:nvPr/>
        </p:nvSpPr>
        <p:spPr>
          <a:xfrm>
            <a:off x="8711399" y="6226628"/>
            <a:ext cx="301686" cy="369332"/>
          </a:xfrm>
          <a:prstGeom prst="rect">
            <a:avLst/>
          </a:prstGeom>
          <a:noFill/>
        </p:spPr>
        <p:txBody>
          <a:bodyPr wrap="none" rtlCol="0">
            <a:spAutoFit/>
          </a:bodyPr>
          <a:lstStyle/>
          <a:p>
            <a:r>
              <a:rPr lang="en-US" dirty="0">
                <a:solidFill>
                  <a:schemeClr val="bg1"/>
                </a:solidFill>
              </a:rPr>
              <a:t>5</a:t>
            </a:r>
          </a:p>
        </p:txBody>
      </p:sp>
      <p:sp>
        <p:nvSpPr>
          <p:cNvPr id="13" name="Rounded Rectangle 12"/>
          <p:cNvSpPr/>
          <p:nvPr/>
        </p:nvSpPr>
        <p:spPr>
          <a:xfrm rot="5400000">
            <a:off x="2786074" y="4086843"/>
            <a:ext cx="2683207" cy="1674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Brace 13"/>
          <p:cNvSpPr/>
          <p:nvPr/>
        </p:nvSpPr>
        <p:spPr>
          <a:xfrm>
            <a:off x="3490175" y="3013659"/>
            <a:ext cx="412124" cy="2446985"/>
          </a:xfrm>
          <a:prstGeom prst="leftBrace">
            <a:avLst>
              <a:gd name="adj1" fmla="val 8333"/>
              <a:gd name="adj2" fmla="val 119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658378" y="2756080"/>
            <a:ext cx="1375698" cy="253916"/>
          </a:xfrm>
          <a:prstGeom prst="rect">
            <a:avLst/>
          </a:prstGeom>
          <a:noFill/>
        </p:spPr>
        <p:txBody>
          <a:bodyPr wrap="none" rtlCol="0">
            <a:spAutoFit/>
          </a:bodyPr>
          <a:lstStyle/>
          <a:p>
            <a:r>
              <a:rPr lang="en-US" sz="1050" b="1" dirty="0">
                <a:solidFill>
                  <a:srgbClr val="C00000"/>
                </a:solidFill>
              </a:rPr>
              <a:t>TRACKING </a:t>
            </a:r>
            <a:r>
              <a:rPr lang="en-US" sz="1050" b="1">
                <a:solidFill>
                  <a:srgbClr val="C00000"/>
                </a:solidFill>
              </a:rPr>
              <a:t>(optional)</a:t>
            </a:r>
            <a:endParaRPr lang="en-US" sz="1050" dirty="0"/>
          </a:p>
        </p:txBody>
      </p:sp>
      <p:sp>
        <p:nvSpPr>
          <p:cNvPr id="16" name="Left Brace 15"/>
          <p:cNvSpPr/>
          <p:nvPr/>
        </p:nvSpPr>
        <p:spPr>
          <a:xfrm rot="16200000">
            <a:off x="7114505" y="1733281"/>
            <a:ext cx="476519" cy="2522116"/>
          </a:xfrm>
          <a:prstGeom prst="leftBrace">
            <a:avLst>
              <a:gd name="adj1" fmla="val 8333"/>
              <a:gd name="adj2" fmla="val 5079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85009" y="815257"/>
            <a:ext cx="8553485" cy="769441"/>
          </a:xfrm>
          <a:prstGeom prst="rect">
            <a:avLst/>
          </a:prstGeom>
          <a:noFill/>
        </p:spPr>
        <p:txBody>
          <a:bodyPr wrap="square" rtlCol="0">
            <a:spAutoFit/>
          </a:bodyPr>
          <a:lstStyle/>
          <a:p>
            <a:pPr lvl="0">
              <a:spcAft>
                <a:spcPts val="1200"/>
              </a:spcAft>
            </a:pPr>
            <a:r>
              <a:rPr lang="en-US" b="1" dirty="0">
                <a:solidFill>
                  <a:srgbClr val="C00000"/>
                </a:solidFill>
              </a:rPr>
              <a:t>Compliance Tasks (by Advisor)</a:t>
            </a:r>
          </a:p>
          <a:p>
            <a:pPr lvl="0">
              <a:spcAft>
                <a:spcPts val="1200"/>
              </a:spcAft>
            </a:pPr>
            <a:r>
              <a:rPr lang="en-US" sz="1600" b="1" dirty="0">
                <a:solidFill>
                  <a:schemeClr val="bg1"/>
                </a:solidFill>
              </a:rPr>
              <a:t>     Action: Review student’s selections or make selections yourself. </a:t>
            </a:r>
            <a:endParaRPr lang="en-US" sz="1600" dirty="0">
              <a:solidFill>
                <a:schemeClr val="bg1"/>
              </a:solidFill>
            </a:endParaRPr>
          </a:p>
        </p:txBody>
      </p:sp>
    </p:spTree>
    <p:extLst>
      <p:ext uri="{BB962C8B-B14F-4D97-AF65-F5344CB8AC3E}">
        <p14:creationId xmlns:p14="http://schemas.microsoft.com/office/powerpoint/2010/main" val="24413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85F5E6-E057-4B5B-87BD-E23819E75E80}"/>
              </a:ext>
            </a:extLst>
          </p:cNvPr>
          <p:cNvPicPr>
            <a:picLocks noChangeAspect="1"/>
          </p:cNvPicPr>
          <p:nvPr/>
        </p:nvPicPr>
        <p:blipFill>
          <a:blip r:embed="rId3"/>
          <a:stretch>
            <a:fillRect/>
          </a:stretch>
        </p:blipFill>
        <p:spPr>
          <a:xfrm>
            <a:off x="93843" y="2306433"/>
            <a:ext cx="4933564" cy="2435892"/>
          </a:xfrm>
          <a:prstGeom prst="rect">
            <a:avLst/>
          </a:prstGeom>
        </p:spPr>
      </p:pic>
      <p:sp>
        <p:nvSpPr>
          <p:cNvPr id="4" name="Rectangle 3"/>
          <p:cNvSpPr/>
          <p:nvPr/>
        </p:nvSpPr>
        <p:spPr>
          <a:xfrm>
            <a:off x="2074606" y="2470467"/>
            <a:ext cx="6705600" cy="312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39CB0650-0503-A744-AA28-938B84B8743A}"/>
              </a:ext>
            </a:extLst>
          </p:cNvPr>
          <p:cNvSpPr txBox="1"/>
          <p:nvPr/>
        </p:nvSpPr>
        <p:spPr>
          <a:xfrm>
            <a:off x="8711399" y="6226628"/>
            <a:ext cx="301686" cy="369332"/>
          </a:xfrm>
          <a:prstGeom prst="rect">
            <a:avLst/>
          </a:prstGeom>
          <a:noFill/>
        </p:spPr>
        <p:txBody>
          <a:bodyPr wrap="none" rtlCol="0">
            <a:spAutoFit/>
          </a:bodyPr>
          <a:lstStyle/>
          <a:p>
            <a:r>
              <a:rPr lang="en-US" dirty="0">
                <a:solidFill>
                  <a:schemeClr val="bg1"/>
                </a:solidFill>
              </a:rPr>
              <a:t>6</a:t>
            </a:r>
          </a:p>
        </p:txBody>
      </p:sp>
      <p:sp>
        <p:nvSpPr>
          <p:cNvPr id="7" name="Title 3">
            <a:extLst>
              <a:ext uri="{FF2B5EF4-FFF2-40B4-BE49-F238E27FC236}">
                <a16:creationId xmlns:a16="http://schemas.microsoft.com/office/drawing/2014/main" id="{07156A25-60F6-D840-8043-712C21E9592E}"/>
              </a:ext>
            </a:extLst>
          </p:cNvPr>
          <p:cNvSpPr>
            <a:spLocks noGrp="1"/>
          </p:cNvSpPr>
          <p:nvPr>
            <p:ph type="title"/>
          </p:nvPr>
        </p:nvSpPr>
        <p:spPr>
          <a:xfrm>
            <a:off x="2565027" y="0"/>
            <a:ext cx="6535737" cy="649443"/>
          </a:xfrm>
        </p:spPr>
        <p:txBody>
          <a:bodyPr>
            <a:normAutofit/>
          </a:bodyPr>
          <a:lstStyle/>
          <a:p>
            <a:pPr algn="r"/>
            <a:r>
              <a:rPr lang="en-US" sz="2400" dirty="0">
                <a:solidFill>
                  <a:schemeClr val="accent4"/>
                </a:solidFill>
                <a:latin typeface="Times" charset="0"/>
                <a:ea typeface="Times" charset="0"/>
                <a:cs typeface="Times" charset="0"/>
              </a:rPr>
              <a:t>Python 2 Thesis Support</a:t>
            </a:r>
          </a:p>
        </p:txBody>
      </p:sp>
      <p:sp>
        <p:nvSpPr>
          <p:cNvPr id="8" name="TextBox 7"/>
          <p:cNvSpPr txBox="1"/>
          <p:nvPr/>
        </p:nvSpPr>
        <p:spPr>
          <a:xfrm>
            <a:off x="120615" y="658199"/>
            <a:ext cx="8920354" cy="1692771"/>
          </a:xfrm>
          <a:prstGeom prst="rect">
            <a:avLst/>
          </a:prstGeom>
          <a:noFill/>
        </p:spPr>
        <p:txBody>
          <a:bodyPr wrap="square" rtlCol="0">
            <a:spAutoFit/>
          </a:bodyPr>
          <a:lstStyle/>
          <a:p>
            <a:pPr lvl="0">
              <a:spcAft>
                <a:spcPts val="1200"/>
              </a:spcAft>
            </a:pPr>
            <a:endParaRPr lang="en-US" b="1" dirty="0">
              <a:solidFill>
                <a:srgbClr val="C00000"/>
              </a:solidFill>
            </a:endParaRPr>
          </a:p>
          <a:p>
            <a:pPr lvl="0">
              <a:spcAft>
                <a:spcPts val="1200"/>
              </a:spcAft>
            </a:pPr>
            <a:br>
              <a:rPr lang="en-US" b="1" dirty="0">
                <a:solidFill>
                  <a:srgbClr val="C00000"/>
                </a:solidFill>
              </a:rPr>
            </a:br>
            <a:r>
              <a:rPr lang="en-US" b="1" dirty="0">
                <a:solidFill>
                  <a:srgbClr val="C00000"/>
                </a:solidFill>
              </a:rPr>
              <a:t>Student uploads Thesis Proposal content	        	     Student opens TPF</a:t>
            </a:r>
            <a:br>
              <a:rPr lang="en-US" b="1" dirty="0">
                <a:solidFill>
                  <a:srgbClr val="C00000"/>
                </a:solidFill>
              </a:rPr>
            </a:br>
            <a:r>
              <a:rPr lang="en-US" b="1" dirty="0">
                <a:solidFill>
                  <a:srgbClr val="C00000"/>
                </a:solidFill>
              </a:rPr>
              <a:t>document to his/her file-sharing site	         then</a:t>
            </a:r>
            <a:r>
              <a:rPr lang="mr-IN" b="1" dirty="0">
                <a:solidFill>
                  <a:srgbClr val="C00000"/>
                </a:solidFill>
              </a:rPr>
              <a:t>…</a:t>
            </a:r>
            <a:r>
              <a:rPr lang="en-US" b="1" dirty="0">
                <a:solidFill>
                  <a:srgbClr val="C00000"/>
                </a:solidFill>
              </a:rPr>
              <a:t>           	     from his/her Dashboard</a:t>
            </a:r>
          </a:p>
          <a:p>
            <a:pPr lvl="0">
              <a:spcAft>
                <a:spcPts val="1200"/>
              </a:spcAft>
            </a:pPr>
            <a:r>
              <a:rPr lang="en-US" sz="1200" b="1" dirty="0">
                <a:solidFill>
                  <a:srgbClr val="0070C0"/>
                </a:solidFill>
              </a:rPr>
              <a:t>If you prefer hard copy or email, let your student know.</a:t>
            </a:r>
            <a:endParaRPr lang="en-US" sz="1000" dirty="0">
              <a:solidFill>
                <a:srgbClr val="0070C0"/>
              </a:solidFill>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16302" y="2143975"/>
            <a:ext cx="3695700" cy="4051300"/>
          </a:xfrm>
          <a:prstGeom prst="rect">
            <a:avLst/>
          </a:prstGeom>
          <a:ln>
            <a:solidFill>
              <a:srgbClr val="002060"/>
            </a:solidFill>
          </a:ln>
        </p:spPr>
      </p:pic>
      <p:cxnSp>
        <p:nvCxnSpPr>
          <p:cNvPr id="11" name="Straight Arrow Connector 10"/>
          <p:cNvCxnSpPr>
            <a:cxnSpLocks/>
          </p:cNvCxnSpPr>
          <p:nvPr/>
        </p:nvCxnSpPr>
        <p:spPr>
          <a:xfrm>
            <a:off x="2756080" y="1940312"/>
            <a:ext cx="0" cy="24428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93843" y="4370831"/>
            <a:ext cx="3394997" cy="3714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5285364" y="2397464"/>
            <a:ext cx="3588180" cy="526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p:cNvCxnSpPr>
            <a:cxnSpLocks/>
          </p:cNvCxnSpPr>
          <p:nvPr/>
        </p:nvCxnSpPr>
        <p:spPr>
          <a:xfrm>
            <a:off x="6288189" y="1962615"/>
            <a:ext cx="0" cy="5676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5010" y="583436"/>
            <a:ext cx="8791565" cy="707886"/>
          </a:xfrm>
          <a:prstGeom prst="rect">
            <a:avLst/>
          </a:prstGeom>
          <a:solidFill>
            <a:schemeClr val="accent1">
              <a:lumMod val="40000"/>
              <a:lumOff val="60000"/>
            </a:schemeClr>
          </a:solidFill>
        </p:spPr>
        <p:txBody>
          <a:bodyPr wrap="square" rtlCol="0">
            <a:spAutoFit/>
          </a:bodyPr>
          <a:lstStyle/>
          <a:p>
            <a:pPr lvl="0" algn="ctr">
              <a:spcAft>
                <a:spcPts val="1200"/>
              </a:spcAft>
            </a:pPr>
            <a:r>
              <a:rPr lang="en-US" sz="2000" b="1" dirty="0">
                <a:solidFill>
                  <a:schemeClr val="bg1"/>
                </a:solidFill>
              </a:rPr>
              <a:t>When advisors tell their students they are ready to approve </a:t>
            </a:r>
            <a:br>
              <a:rPr lang="en-US" sz="2000" b="1" dirty="0">
                <a:solidFill>
                  <a:schemeClr val="bg1"/>
                </a:solidFill>
              </a:rPr>
            </a:br>
            <a:r>
              <a:rPr lang="en-US" sz="2000" b="1" dirty="0">
                <a:solidFill>
                  <a:schemeClr val="bg1"/>
                </a:solidFill>
              </a:rPr>
              <a:t>the Thesis Proposal: </a:t>
            </a:r>
          </a:p>
        </p:txBody>
      </p:sp>
      <p:sp>
        <p:nvSpPr>
          <p:cNvPr id="17" name="TextBox 16">
            <a:extLst>
              <a:ext uri="{FF2B5EF4-FFF2-40B4-BE49-F238E27FC236}">
                <a16:creationId xmlns:a16="http://schemas.microsoft.com/office/drawing/2014/main" id="{F5FA5253-CFBD-BB4F-B092-047007C57C48}"/>
              </a:ext>
            </a:extLst>
          </p:cNvPr>
          <p:cNvSpPr txBox="1"/>
          <p:nvPr/>
        </p:nvSpPr>
        <p:spPr>
          <a:xfrm>
            <a:off x="713315" y="5618936"/>
            <a:ext cx="3858685" cy="276999"/>
          </a:xfrm>
          <a:prstGeom prst="rect">
            <a:avLst/>
          </a:prstGeom>
          <a:solidFill>
            <a:schemeClr val="accent4"/>
          </a:solidFill>
        </p:spPr>
        <p:txBody>
          <a:bodyPr wrap="none" rtlCol="0">
            <a:spAutoFit/>
          </a:bodyPr>
          <a:lstStyle/>
          <a:p>
            <a:r>
              <a:rPr lang="en-US" sz="1200" dirty="0">
                <a:solidFill>
                  <a:srgbClr val="00B0F0"/>
                </a:solidFill>
              </a:rPr>
              <a:t>For SharePoint support, email </a:t>
            </a:r>
            <a:r>
              <a:rPr lang="en-US" sz="1200" dirty="0">
                <a:solidFill>
                  <a:srgbClr val="00B0F0"/>
                </a:solidFill>
                <a:hlinkClick r:id="rId6"/>
              </a:rPr>
              <a:t>SharepointAdmins@nps.edu</a:t>
            </a:r>
            <a:endParaRPr lang="en-US" sz="1200" dirty="0">
              <a:solidFill>
                <a:srgbClr val="00B0F0"/>
              </a:solidFill>
            </a:endParaRPr>
          </a:p>
        </p:txBody>
      </p:sp>
    </p:spTree>
    <p:extLst>
      <p:ext uri="{BB962C8B-B14F-4D97-AF65-F5344CB8AC3E}">
        <p14:creationId xmlns:p14="http://schemas.microsoft.com/office/powerpoint/2010/main" val="66512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071792-2595-1D44-813D-625F3B0212CE}"/>
              </a:ext>
            </a:extLst>
          </p:cNvPr>
          <p:cNvSpPr txBox="1"/>
          <p:nvPr/>
        </p:nvSpPr>
        <p:spPr>
          <a:xfrm>
            <a:off x="251460" y="651510"/>
            <a:ext cx="8549640" cy="369332"/>
          </a:xfrm>
          <a:prstGeom prst="rect">
            <a:avLst/>
          </a:prstGeom>
          <a:noFill/>
        </p:spPr>
        <p:txBody>
          <a:bodyPr wrap="square" rtlCol="0">
            <a:spAutoFit/>
          </a:bodyPr>
          <a:lstStyle/>
          <a:p>
            <a:r>
              <a:rPr lang="en-US" b="1" dirty="0">
                <a:solidFill>
                  <a:srgbClr val="C00000"/>
                </a:solidFill>
              </a:rPr>
              <a:t>The student’s SharePoint site will look like this.  </a:t>
            </a:r>
          </a:p>
        </p:txBody>
      </p:sp>
      <p:sp>
        <p:nvSpPr>
          <p:cNvPr id="8" name="Rectangle 7">
            <a:extLst>
              <a:ext uri="{FF2B5EF4-FFF2-40B4-BE49-F238E27FC236}">
                <a16:creationId xmlns:a16="http://schemas.microsoft.com/office/drawing/2014/main" id="{387DE423-ADA3-DD44-97BE-CC86250E6BF5}"/>
              </a:ext>
            </a:extLst>
          </p:cNvPr>
          <p:cNvSpPr/>
          <p:nvPr/>
        </p:nvSpPr>
        <p:spPr>
          <a:xfrm>
            <a:off x="2034540" y="2457450"/>
            <a:ext cx="691515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73359DA-8B46-BC4A-8476-C0F40F368EE8}"/>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370017" y="1167308"/>
            <a:ext cx="6211570" cy="4766393"/>
          </a:xfrm>
          <a:prstGeom prst="rect">
            <a:avLst/>
          </a:prstGeom>
        </p:spPr>
      </p:pic>
      <p:sp>
        <p:nvSpPr>
          <p:cNvPr id="13" name="TextBox 12">
            <a:extLst>
              <a:ext uri="{FF2B5EF4-FFF2-40B4-BE49-F238E27FC236}">
                <a16:creationId xmlns:a16="http://schemas.microsoft.com/office/drawing/2014/main" id="{53716945-DA78-524B-B723-42A5E3583D1E}"/>
              </a:ext>
            </a:extLst>
          </p:cNvPr>
          <p:cNvSpPr txBox="1"/>
          <p:nvPr/>
        </p:nvSpPr>
        <p:spPr>
          <a:xfrm>
            <a:off x="289560" y="6130290"/>
            <a:ext cx="8549640" cy="369332"/>
          </a:xfrm>
          <a:prstGeom prst="rect">
            <a:avLst/>
          </a:prstGeom>
          <a:noFill/>
        </p:spPr>
        <p:txBody>
          <a:bodyPr wrap="square" rtlCol="0">
            <a:spAutoFit/>
          </a:bodyPr>
          <a:lstStyle/>
          <a:p>
            <a:r>
              <a:rPr lang="en-US" b="1" dirty="0">
                <a:solidFill>
                  <a:srgbClr val="C00000"/>
                </a:solidFill>
              </a:rPr>
              <a:t>The site’s documents are located in the Thesis Library, beneath this introductory text.</a:t>
            </a:r>
          </a:p>
        </p:txBody>
      </p:sp>
      <p:sp>
        <p:nvSpPr>
          <p:cNvPr id="6" name="Title 3">
            <a:extLst>
              <a:ext uri="{FF2B5EF4-FFF2-40B4-BE49-F238E27FC236}">
                <a16:creationId xmlns:a16="http://schemas.microsoft.com/office/drawing/2014/main" id="{A432118C-C4C7-0646-80AA-0F3FC01DFEBF}"/>
              </a:ext>
            </a:extLst>
          </p:cNvPr>
          <p:cNvSpPr>
            <a:spLocks noGrp="1"/>
          </p:cNvSpPr>
          <p:nvPr>
            <p:ph type="title"/>
          </p:nvPr>
        </p:nvSpPr>
        <p:spPr>
          <a:xfrm>
            <a:off x="2608263" y="0"/>
            <a:ext cx="6535737" cy="649443"/>
          </a:xfrm>
        </p:spPr>
        <p:txBody>
          <a:bodyPr>
            <a:normAutofit/>
          </a:bodyPr>
          <a:lstStyle/>
          <a:p>
            <a:pPr algn="r"/>
            <a:r>
              <a:rPr lang="en-US" sz="2000" dirty="0">
                <a:solidFill>
                  <a:schemeClr val="accent4"/>
                </a:solidFill>
                <a:latin typeface="Times" charset="0"/>
                <a:ea typeface="Times" charset="0"/>
                <a:cs typeface="Times" charset="0"/>
              </a:rPr>
              <a:t>Python 2 Thesis Support</a:t>
            </a:r>
          </a:p>
        </p:txBody>
      </p:sp>
      <p:sp>
        <p:nvSpPr>
          <p:cNvPr id="9" name="TextBox 8">
            <a:extLst>
              <a:ext uri="{FF2B5EF4-FFF2-40B4-BE49-F238E27FC236}">
                <a16:creationId xmlns:a16="http://schemas.microsoft.com/office/drawing/2014/main" id="{A0DBAD69-090C-BB44-A70F-2D555935674B}"/>
              </a:ext>
            </a:extLst>
          </p:cNvPr>
          <p:cNvSpPr txBox="1"/>
          <p:nvPr/>
        </p:nvSpPr>
        <p:spPr>
          <a:xfrm>
            <a:off x="8709591" y="6170871"/>
            <a:ext cx="301686" cy="369332"/>
          </a:xfrm>
          <a:prstGeom prst="rect">
            <a:avLst/>
          </a:prstGeom>
          <a:noFill/>
        </p:spPr>
        <p:txBody>
          <a:bodyPr wrap="none" rtlCol="0">
            <a:spAutoFit/>
          </a:bodyPr>
          <a:lstStyle/>
          <a:p>
            <a:r>
              <a:rPr lang="en-US" dirty="0">
                <a:solidFill>
                  <a:schemeClr val="bg1"/>
                </a:solidFill>
              </a:rPr>
              <a:t>7</a:t>
            </a:r>
          </a:p>
        </p:txBody>
      </p:sp>
    </p:spTree>
    <p:extLst>
      <p:ext uri="{BB962C8B-B14F-4D97-AF65-F5344CB8AC3E}">
        <p14:creationId xmlns:p14="http://schemas.microsoft.com/office/powerpoint/2010/main" val="1029091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071792-2595-1D44-813D-625F3B0212CE}"/>
              </a:ext>
            </a:extLst>
          </p:cNvPr>
          <p:cNvSpPr txBox="1"/>
          <p:nvPr/>
        </p:nvSpPr>
        <p:spPr>
          <a:xfrm>
            <a:off x="228776" y="819561"/>
            <a:ext cx="8549640" cy="646331"/>
          </a:xfrm>
          <a:prstGeom prst="rect">
            <a:avLst/>
          </a:prstGeom>
          <a:noFill/>
        </p:spPr>
        <p:txBody>
          <a:bodyPr wrap="square" rtlCol="0">
            <a:spAutoFit/>
          </a:bodyPr>
          <a:lstStyle/>
          <a:p>
            <a:r>
              <a:rPr lang="en-US" b="1" dirty="0">
                <a:solidFill>
                  <a:srgbClr val="C00000"/>
                </a:solidFill>
              </a:rPr>
              <a:t>The student should have placed one file in the “01 Proposal Files” folder. Double click on the folder to open it. </a:t>
            </a:r>
          </a:p>
        </p:txBody>
      </p:sp>
      <p:sp>
        <p:nvSpPr>
          <p:cNvPr id="8" name="Rectangle 7">
            <a:extLst>
              <a:ext uri="{FF2B5EF4-FFF2-40B4-BE49-F238E27FC236}">
                <a16:creationId xmlns:a16="http://schemas.microsoft.com/office/drawing/2014/main" id="{387DE423-ADA3-DD44-97BE-CC86250E6BF5}"/>
              </a:ext>
            </a:extLst>
          </p:cNvPr>
          <p:cNvSpPr/>
          <p:nvPr/>
        </p:nvSpPr>
        <p:spPr>
          <a:xfrm>
            <a:off x="2034540" y="2489724"/>
            <a:ext cx="691515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09F12D6E-52A4-874E-AA70-D04F6771829A}"/>
              </a:ext>
            </a:extLst>
          </p:cNvPr>
          <p:cNvPicPr>
            <a:picLocks noChangeAspect="1"/>
          </p:cNvPicPr>
          <p:nvPr/>
        </p:nvPicPr>
        <p:blipFill>
          <a:blip r:embed="rId2">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1412675" y="1861099"/>
            <a:ext cx="5791200" cy="1993900"/>
          </a:xfrm>
          <a:prstGeom prst="rect">
            <a:avLst/>
          </a:prstGeom>
        </p:spPr>
      </p:pic>
      <p:sp>
        <p:nvSpPr>
          <p:cNvPr id="14" name="Rounded Rectangle 13">
            <a:extLst>
              <a:ext uri="{FF2B5EF4-FFF2-40B4-BE49-F238E27FC236}">
                <a16:creationId xmlns:a16="http://schemas.microsoft.com/office/drawing/2014/main" id="{0221AF51-42E5-8C4A-B57C-741F79620301}"/>
              </a:ext>
            </a:extLst>
          </p:cNvPr>
          <p:cNvSpPr/>
          <p:nvPr/>
        </p:nvSpPr>
        <p:spPr>
          <a:xfrm>
            <a:off x="1490550" y="2778334"/>
            <a:ext cx="5626922" cy="29986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Elbow Connector 9">
            <a:extLst>
              <a:ext uri="{FF2B5EF4-FFF2-40B4-BE49-F238E27FC236}">
                <a16:creationId xmlns:a16="http://schemas.microsoft.com/office/drawing/2014/main" id="{66CFD5E3-6343-5F4D-9131-0C8456B613B9}"/>
              </a:ext>
            </a:extLst>
          </p:cNvPr>
          <p:cNvCxnSpPr>
            <a:cxnSpLocks/>
          </p:cNvCxnSpPr>
          <p:nvPr/>
        </p:nvCxnSpPr>
        <p:spPr>
          <a:xfrm rot="16200000" flipH="1">
            <a:off x="558878" y="2052655"/>
            <a:ext cx="1463713" cy="257512"/>
          </a:xfrm>
          <a:prstGeom prst="bentConnector2">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itle 3">
            <a:extLst>
              <a:ext uri="{FF2B5EF4-FFF2-40B4-BE49-F238E27FC236}">
                <a16:creationId xmlns:a16="http://schemas.microsoft.com/office/drawing/2014/main" id="{D050AEF9-76E5-3D4D-96A6-4C37D438BA91}"/>
              </a:ext>
            </a:extLst>
          </p:cNvPr>
          <p:cNvSpPr>
            <a:spLocks noGrp="1"/>
          </p:cNvSpPr>
          <p:nvPr>
            <p:ph type="title"/>
          </p:nvPr>
        </p:nvSpPr>
        <p:spPr>
          <a:xfrm>
            <a:off x="2608263" y="0"/>
            <a:ext cx="6535737" cy="649443"/>
          </a:xfrm>
        </p:spPr>
        <p:txBody>
          <a:bodyPr>
            <a:normAutofit/>
          </a:bodyPr>
          <a:lstStyle/>
          <a:p>
            <a:pPr algn="r"/>
            <a:r>
              <a:rPr lang="en-US" sz="2000" dirty="0">
                <a:solidFill>
                  <a:schemeClr val="accent4"/>
                </a:solidFill>
                <a:latin typeface="Times" charset="0"/>
                <a:ea typeface="Times" charset="0"/>
                <a:cs typeface="Times" charset="0"/>
              </a:rPr>
              <a:t>Python 2 Thesis Support</a:t>
            </a:r>
          </a:p>
        </p:txBody>
      </p:sp>
      <p:sp>
        <p:nvSpPr>
          <p:cNvPr id="15" name="TextBox 14">
            <a:extLst>
              <a:ext uri="{FF2B5EF4-FFF2-40B4-BE49-F238E27FC236}">
                <a16:creationId xmlns:a16="http://schemas.microsoft.com/office/drawing/2014/main" id="{A0DBAD69-090C-BB44-A70F-2D555935674B}"/>
              </a:ext>
            </a:extLst>
          </p:cNvPr>
          <p:cNvSpPr txBox="1"/>
          <p:nvPr/>
        </p:nvSpPr>
        <p:spPr>
          <a:xfrm>
            <a:off x="8731894" y="6204326"/>
            <a:ext cx="301686" cy="369332"/>
          </a:xfrm>
          <a:prstGeom prst="rect">
            <a:avLst/>
          </a:prstGeom>
          <a:noFill/>
        </p:spPr>
        <p:txBody>
          <a:bodyPr wrap="none" rtlCol="0">
            <a:spAutoFit/>
          </a:bodyPr>
          <a:lstStyle/>
          <a:p>
            <a:r>
              <a:rPr lang="en-US" dirty="0">
                <a:solidFill>
                  <a:schemeClr val="bg1"/>
                </a:solidFill>
              </a:rPr>
              <a:t>8</a:t>
            </a:r>
          </a:p>
        </p:txBody>
      </p:sp>
      <p:sp>
        <p:nvSpPr>
          <p:cNvPr id="16" name="TextBox 15">
            <a:extLst>
              <a:ext uri="{FF2B5EF4-FFF2-40B4-BE49-F238E27FC236}">
                <a16:creationId xmlns:a16="http://schemas.microsoft.com/office/drawing/2014/main" id="{5D071792-2595-1D44-813D-625F3B0212CE}"/>
              </a:ext>
            </a:extLst>
          </p:cNvPr>
          <p:cNvSpPr txBox="1"/>
          <p:nvPr/>
        </p:nvSpPr>
        <p:spPr>
          <a:xfrm>
            <a:off x="579548" y="4500773"/>
            <a:ext cx="8029295" cy="1384995"/>
          </a:xfrm>
          <a:prstGeom prst="rect">
            <a:avLst/>
          </a:prstGeom>
          <a:noFill/>
        </p:spPr>
        <p:txBody>
          <a:bodyPr wrap="square" rtlCol="0">
            <a:spAutoFit/>
          </a:bodyPr>
          <a:lstStyle/>
          <a:p>
            <a:pPr marL="285750" indent="-285750">
              <a:spcAft>
                <a:spcPts val="1200"/>
              </a:spcAft>
              <a:buFont typeface="Arial" charset="0"/>
              <a:buChar char="•"/>
            </a:pPr>
            <a:r>
              <a:rPr lang="en-US" sz="1600" b="1" dirty="0">
                <a:solidFill>
                  <a:srgbClr val="4A69A3"/>
                </a:solidFill>
              </a:rPr>
              <a:t>June and September 2018 graduates have already been issued their SharePoint sites. </a:t>
            </a:r>
          </a:p>
          <a:p>
            <a:pPr marL="285750" indent="-285750">
              <a:spcAft>
                <a:spcPts val="1200"/>
              </a:spcAft>
              <a:buFont typeface="Arial" charset="0"/>
              <a:buChar char="•"/>
            </a:pPr>
            <a:r>
              <a:rPr lang="en-US" sz="1600" b="1" dirty="0">
                <a:solidFill>
                  <a:srgbClr val="4A69A3"/>
                </a:solidFill>
              </a:rPr>
              <a:t>ITACS is issuing SharePoint sites to other current NPS students May 16–31, 2018.</a:t>
            </a:r>
          </a:p>
          <a:p>
            <a:pPr marL="285750" indent="-285750">
              <a:spcAft>
                <a:spcPts val="1200"/>
              </a:spcAft>
              <a:buFont typeface="Arial" charset="0"/>
              <a:buChar char="•"/>
            </a:pPr>
            <a:r>
              <a:rPr lang="en-US" sz="1600" b="1" dirty="0">
                <a:solidFill>
                  <a:srgbClr val="4A69A3"/>
                </a:solidFill>
              </a:rPr>
              <a:t>Starting in July 2018, new students will be issued SharePoint sites in their first quarter, after the add-drop period. </a:t>
            </a:r>
          </a:p>
        </p:txBody>
      </p:sp>
    </p:spTree>
    <p:extLst>
      <p:ext uri="{BB962C8B-B14F-4D97-AF65-F5344CB8AC3E}">
        <p14:creationId xmlns:p14="http://schemas.microsoft.com/office/powerpoint/2010/main" val="1061861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8109</TotalTime>
  <Words>1484</Words>
  <Application>Microsoft Office PowerPoint</Application>
  <PresentationFormat>Letter Paper (8.5x11 in)</PresentationFormat>
  <Paragraphs>143</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Minion Pro</vt:lpstr>
      <vt:lpstr>Times</vt:lpstr>
      <vt:lpstr>Wingdings</vt:lpstr>
      <vt:lpstr>Office Theme</vt:lpstr>
      <vt:lpstr>Custom Design</vt:lpstr>
      <vt:lpstr>Python 2 Thesis Support</vt:lpstr>
      <vt:lpstr>Python 2 Thesis Support</vt:lpstr>
      <vt:lpstr>Python 2 Thesis Support</vt:lpstr>
      <vt:lpstr>PowerPoint Presentation</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lpstr>Python 2 Thesis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Leavitt, Sandra (Sandi) (CIV)</dc:creator>
  <cp:lastModifiedBy>Long, Janice (CIV)</cp:lastModifiedBy>
  <cp:revision>239</cp:revision>
  <dcterms:created xsi:type="dcterms:W3CDTF">2018-03-07T19:33:37Z</dcterms:created>
  <dcterms:modified xsi:type="dcterms:W3CDTF">2020-04-30T18:10:30Z</dcterms:modified>
</cp:coreProperties>
</file>